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9"/>
  </p:notesMasterIdLst>
  <p:sldIdLst>
    <p:sldId id="256" r:id="rId5"/>
    <p:sldId id="257" r:id="rId6"/>
    <p:sldId id="260" r:id="rId7"/>
    <p:sldId id="264" r:id="rId8"/>
    <p:sldId id="265" r:id="rId9"/>
    <p:sldId id="940" r:id="rId10"/>
    <p:sldId id="258" r:id="rId11"/>
    <p:sldId id="943" r:id="rId12"/>
    <p:sldId id="942" r:id="rId13"/>
    <p:sldId id="270" r:id="rId14"/>
    <p:sldId id="938" r:id="rId15"/>
    <p:sldId id="941" r:id="rId16"/>
    <p:sldId id="271" r:id="rId17"/>
    <p:sldId id="269" r:id="rId18"/>
  </p:sldIdLst>
  <p:sldSz cx="9144000" cy="5143500" type="screen16x9"/>
  <p:notesSz cx="6858000" cy="9144000"/>
  <p:embeddedFontLst>
    <p:embeddedFont>
      <p:font typeface="Comic Sans MS" panose="030F0702030302020204" pitchFamily="66" charset="0"/>
      <p:regular r:id="rId20"/>
      <p:bold r:id="rId21"/>
      <p:italic r:id="rId22"/>
      <p:boldItalic r:id="rId23"/>
    </p:embeddedFont>
    <p:embeddedFont>
      <p:font typeface="Impact" panose="020B0806030902050204" pitchFamily="34" charset="0"/>
      <p:regular r:id="rId24"/>
    </p:embeddedFont>
    <p:embeddedFont>
      <p:font typeface="Lobster" panose="00000500000000000000" pitchFamily="2"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2" d="100"/>
          <a:sy n="92" d="100"/>
        </p:scale>
        <p:origin x="540" y="-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Clendaniel" userId="f541b23d-3794-47ae-9705-2704dec36556" providerId="ADAL" clId="{A66B2402-8E36-4179-AECB-49E6ACE5575B}"/>
    <pc:docChg chg="custSel modSld">
      <pc:chgData name="Kelly Clendaniel" userId="f541b23d-3794-47ae-9705-2704dec36556" providerId="ADAL" clId="{A66B2402-8E36-4179-AECB-49E6ACE5575B}" dt="2026-08-28T20:00:32.837" v="384" actId="20577"/>
      <pc:docMkLst>
        <pc:docMk/>
      </pc:docMkLst>
      <pc:sldChg chg="modSp mod">
        <pc:chgData name="Kelly Clendaniel" userId="f541b23d-3794-47ae-9705-2704dec36556" providerId="ADAL" clId="{A66B2402-8E36-4179-AECB-49E6ACE5575B}" dt="2026-08-06T16:06:59.450" v="10" actId="20577"/>
        <pc:sldMkLst>
          <pc:docMk/>
          <pc:sldMk cId="0" sldId="257"/>
        </pc:sldMkLst>
        <pc:spChg chg="mod">
          <ac:chgData name="Kelly Clendaniel" userId="f541b23d-3794-47ae-9705-2704dec36556" providerId="ADAL" clId="{A66B2402-8E36-4179-AECB-49E6ACE5575B}" dt="2026-08-06T16:06:59.450" v="10" actId="20577"/>
          <ac:spMkLst>
            <pc:docMk/>
            <pc:sldMk cId="0" sldId="257"/>
            <ac:spMk id="87" creationId="{00000000-0000-0000-0000-000000000000}"/>
          </ac:spMkLst>
        </pc:spChg>
      </pc:sldChg>
      <pc:sldChg chg="modSp mod">
        <pc:chgData name="Kelly Clendaniel" userId="f541b23d-3794-47ae-9705-2704dec36556" providerId="ADAL" clId="{A66B2402-8E36-4179-AECB-49E6ACE5575B}" dt="2026-08-28T19:58:19.576" v="156" actId="20577"/>
        <pc:sldMkLst>
          <pc:docMk/>
          <pc:sldMk cId="0" sldId="260"/>
        </pc:sldMkLst>
        <pc:spChg chg="mod">
          <ac:chgData name="Kelly Clendaniel" userId="f541b23d-3794-47ae-9705-2704dec36556" providerId="ADAL" clId="{A66B2402-8E36-4179-AECB-49E6ACE5575B}" dt="2026-08-28T19:58:19.576" v="156" actId="20577"/>
          <ac:spMkLst>
            <pc:docMk/>
            <pc:sldMk cId="0" sldId="260"/>
            <ac:spMk id="108" creationId="{00000000-0000-0000-0000-000000000000}"/>
          </ac:spMkLst>
        </pc:spChg>
      </pc:sldChg>
      <pc:sldChg chg="delSp mod">
        <pc:chgData name="Kelly Clendaniel" userId="f541b23d-3794-47ae-9705-2704dec36556" providerId="ADAL" clId="{A66B2402-8E36-4179-AECB-49E6ACE5575B}" dt="2026-08-28T19:58:30.797" v="157" actId="478"/>
        <pc:sldMkLst>
          <pc:docMk/>
          <pc:sldMk cId="0" sldId="264"/>
        </pc:sldMkLst>
        <pc:picChg chg="del">
          <ac:chgData name="Kelly Clendaniel" userId="f541b23d-3794-47ae-9705-2704dec36556" providerId="ADAL" clId="{A66B2402-8E36-4179-AECB-49E6ACE5575B}" dt="2026-08-28T19:58:30.797" v="157" actId="478"/>
          <ac:picMkLst>
            <pc:docMk/>
            <pc:sldMk cId="0" sldId="264"/>
            <ac:picMk id="6" creationId="{B417AB50-B28D-4667-8EC7-8EE5C5E6261F}"/>
          </ac:picMkLst>
        </pc:picChg>
      </pc:sldChg>
      <pc:sldChg chg="modSp mod">
        <pc:chgData name="Kelly Clendaniel" userId="f541b23d-3794-47ae-9705-2704dec36556" providerId="ADAL" clId="{A66B2402-8E36-4179-AECB-49E6ACE5575B}" dt="2026-08-28T19:59:29.832" v="246" actId="20577"/>
        <pc:sldMkLst>
          <pc:docMk/>
          <pc:sldMk cId="569142543" sldId="940"/>
        </pc:sldMkLst>
        <pc:spChg chg="mod">
          <ac:chgData name="Kelly Clendaniel" userId="f541b23d-3794-47ae-9705-2704dec36556" providerId="ADAL" clId="{A66B2402-8E36-4179-AECB-49E6ACE5575B}" dt="2026-08-28T19:59:29.832" v="246" actId="20577"/>
          <ac:spMkLst>
            <pc:docMk/>
            <pc:sldMk cId="569142543" sldId="940"/>
            <ac:spMk id="5" creationId="{373CCA52-5563-43B2-AFC4-4775122AEC3A}"/>
          </ac:spMkLst>
        </pc:spChg>
      </pc:sldChg>
      <pc:sldChg chg="modSp mod">
        <pc:chgData name="Kelly Clendaniel" userId="f541b23d-3794-47ae-9705-2704dec36556" providerId="ADAL" clId="{A66B2402-8E36-4179-AECB-49E6ACE5575B}" dt="2026-08-28T20:00:32.837" v="384" actId="20577"/>
        <pc:sldMkLst>
          <pc:docMk/>
          <pc:sldMk cId="500932492" sldId="942"/>
        </pc:sldMkLst>
        <pc:spChg chg="mod">
          <ac:chgData name="Kelly Clendaniel" userId="f541b23d-3794-47ae-9705-2704dec36556" providerId="ADAL" clId="{A66B2402-8E36-4179-AECB-49E6ACE5575B}" dt="2026-08-28T20:00:32.837" v="384" actId="20577"/>
          <ac:spMkLst>
            <pc:docMk/>
            <pc:sldMk cId="500932492" sldId="942"/>
            <ac:spMk id="3" creationId="{D5F7D044-DD90-3B2D-6527-C662079DF2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91b1f07cf9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91b1f07cf9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94d73c8963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94d73c896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94d73c8963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94d73c8963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94d73c8963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94d73c8963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91b1f07cf9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91b1f07cf9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364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1b1f07cf9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1b1f07cf9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91b1f07cf9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91b1f07cf9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91b1f07cf9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91b1f07cf9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91b1f07cf9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91b1f07cf9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CCEC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18" Type="http://schemas.openxmlformats.org/officeDocument/2006/relationships/hyperlink" Target="https://es.wikipedia.org/wiki/Bandera_de_Puerto_Rico" TargetMode="External"/><Relationship Id="rId3" Type="http://schemas.openxmlformats.org/officeDocument/2006/relationships/slideLayout" Target="../slideLayouts/slideLayout1.xml"/><Relationship Id="rId21" Type="http://schemas.openxmlformats.org/officeDocument/2006/relationships/image" Target="../media/image16.png"/><Relationship Id="rId7" Type="http://schemas.openxmlformats.org/officeDocument/2006/relationships/image" Target="../media/image3.png"/><Relationship Id="rId12" Type="http://schemas.openxmlformats.org/officeDocument/2006/relationships/image" Target="../media/image8.jpg"/><Relationship Id="rId17"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2.png"/><Relationship Id="rId20" Type="http://schemas.openxmlformats.org/officeDocument/2006/relationships/image" Target="../media/image15.png"/><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6.png"/><Relationship Id="rId19" Type="http://schemas.openxmlformats.org/officeDocument/2006/relationships/image" Target="../media/image14.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johanna.santinho@stjohns.k12.fl.u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5">
            <a:alphaModFix/>
          </a:blip>
          <a:stretch>
            <a:fillRect/>
          </a:stretch>
        </p:blipFill>
        <p:spPr>
          <a:xfrm>
            <a:off x="3198150" y="829000"/>
            <a:ext cx="5861825" cy="4239225"/>
          </a:xfrm>
          <a:prstGeom prst="rect">
            <a:avLst/>
          </a:prstGeom>
          <a:noFill/>
          <a:ln>
            <a:noFill/>
          </a:ln>
        </p:spPr>
      </p:pic>
      <p:pic>
        <p:nvPicPr>
          <p:cNvPr id="56" name="Google Shape;56;p13"/>
          <p:cNvPicPr preferRelativeResize="0"/>
          <p:nvPr/>
        </p:nvPicPr>
        <p:blipFill>
          <a:blip r:embed="rId6">
            <a:alphaModFix/>
          </a:blip>
          <a:stretch>
            <a:fillRect/>
          </a:stretch>
        </p:blipFill>
        <p:spPr>
          <a:xfrm>
            <a:off x="1443163" y="5258381"/>
            <a:ext cx="135308" cy="697559"/>
          </a:xfrm>
          <a:prstGeom prst="rect">
            <a:avLst/>
          </a:prstGeom>
          <a:noFill/>
          <a:ln>
            <a:noFill/>
          </a:ln>
        </p:spPr>
      </p:pic>
      <p:pic>
        <p:nvPicPr>
          <p:cNvPr id="57" name="Google Shape;57;p13"/>
          <p:cNvPicPr preferRelativeResize="0"/>
          <p:nvPr/>
        </p:nvPicPr>
        <p:blipFill>
          <a:blip r:embed="rId7">
            <a:alphaModFix/>
          </a:blip>
          <a:stretch>
            <a:fillRect/>
          </a:stretch>
        </p:blipFill>
        <p:spPr>
          <a:xfrm>
            <a:off x="1891336" y="2814748"/>
            <a:ext cx="464499" cy="543674"/>
          </a:xfrm>
          <a:prstGeom prst="rect">
            <a:avLst/>
          </a:prstGeom>
          <a:noFill/>
          <a:ln>
            <a:noFill/>
          </a:ln>
        </p:spPr>
      </p:pic>
      <p:pic>
        <p:nvPicPr>
          <p:cNvPr id="60" name="Google Shape;60;p13"/>
          <p:cNvPicPr preferRelativeResize="0"/>
          <p:nvPr/>
        </p:nvPicPr>
        <p:blipFill>
          <a:blip r:embed="rId8">
            <a:alphaModFix/>
          </a:blip>
          <a:stretch>
            <a:fillRect/>
          </a:stretch>
        </p:blipFill>
        <p:spPr>
          <a:xfrm>
            <a:off x="1112550" y="37750"/>
            <a:ext cx="7739425" cy="992400"/>
          </a:xfrm>
          <a:prstGeom prst="rect">
            <a:avLst/>
          </a:prstGeom>
          <a:noFill/>
          <a:ln>
            <a:noFill/>
          </a:ln>
        </p:spPr>
      </p:pic>
      <p:pic>
        <p:nvPicPr>
          <p:cNvPr id="61" name="Google Shape;61;p13"/>
          <p:cNvPicPr preferRelativeResize="0"/>
          <p:nvPr/>
        </p:nvPicPr>
        <p:blipFill>
          <a:blip r:embed="rId9">
            <a:alphaModFix/>
          </a:blip>
          <a:stretch>
            <a:fillRect/>
          </a:stretch>
        </p:blipFill>
        <p:spPr>
          <a:xfrm>
            <a:off x="218575" y="138825"/>
            <a:ext cx="790225" cy="790225"/>
          </a:xfrm>
          <a:prstGeom prst="rect">
            <a:avLst/>
          </a:prstGeom>
          <a:noFill/>
          <a:ln>
            <a:noFill/>
          </a:ln>
        </p:spPr>
      </p:pic>
      <p:pic>
        <p:nvPicPr>
          <p:cNvPr id="62" name="Google Shape;62;p13"/>
          <p:cNvPicPr preferRelativeResize="0"/>
          <p:nvPr/>
        </p:nvPicPr>
        <p:blipFill>
          <a:blip r:embed="rId10">
            <a:alphaModFix/>
          </a:blip>
          <a:stretch>
            <a:fillRect/>
          </a:stretch>
        </p:blipFill>
        <p:spPr>
          <a:xfrm>
            <a:off x="1572908" y="972424"/>
            <a:ext cx="912567" cy="1019550"/>
          </a:xfrm>
          <a:prstGeom prst="rect">
            <a:avLst/>
          </a:prstGeom>
          <a:noFill/>
          <a:ln w="76200" cap="flat" cmpd="sng">
            <a:solidFill>
              <a:schemeClr val="dk2"/>
            </a:solidFill>
            <a:prstDash val="solid"/>
            <a:round/>
            <a:headEnd type="none" w="sm" len="sm"/>
            <a:tailEnd type="none" w="sm" len="sm"/>
          </a:ln>
        </p:spPr>
      </p:pic>
      <p:sp>
        <p:nvSpPr>
          <p:cNvPr id="63" name="Google Shape;63;p13"/>
          <p:cNvSpPr txBox="1"/>
          <p:nvPr/>
        </p:nvSpPr>
        <p:spPr>
          <a:xfrm>
            <a:off x="4272825" y="1544782"/>
            <a:ext cx="3573300" cy="94134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i="1" dirty="0">
                <a:latin typeface="Lobster"/>
                <a:ea typeface="Lobster"/>
                <a:cs typeface="Lobster"/>
                <a:sym typeface="Lobster"/>
              </a:rPr>
              <a:t>¡Bienvenidos a la clase de español!</a:t>
            </a:r>
            <a:endParaRPr sz="2500" i="1" dirty="0">
              <a:latin typeface="Lobster"/>
              <a:ea typeface="Lobster"/>
              <a:cs typeface="Lobster"/>
              <a:sym typeface="Lobster"/>
            </a:endParaRPr>
          </a:p>
          <a:p>
            <a:pPr marL="0" lvl="0" indent="0" algn="l" rtl="0">
              <a:spcBef>
                <a:spcPts val="0"/>
              </a:spcBef>
              <a:spcAft>
                <a:spcPts val="0"/>
              </a:spcAft>
              <a:buClr>
                <a:schemeClr val="dk1"/>
              </a:buClr>
              <a:buSzPts val="1100"/>
              <a:buFont typeface="Arial"/>
              <a:buNone/>
            </a:pPr>
            <a:endParaRPr sz="2500" i="1" dirty="0">
              <a:latin typeface="Lobster"/>
              <a:ea typeface="Lobster"/>
              <a:cs typeface="Lobster"/>
              <a:sym typeface="Lobster"/>
            </a:endParaRPr>
          </a:p>
        </p:txBody>
      </p:sp>
      <p:pic>
        <p:nvPicPr>
          <p:cNvPr id="64" name="Google Shape;64;p13"/>
          <p:cNvPicPr preferRelativeResize="0"/>
          <p:nvPr/>
        </p:nvPicPr>
        <p:blipFill>
          <a:blip r:embed="rId11">
            <a:alphaModFix/>
          </a:blip>
          <a:stretch>
            <a:fillRect/>
          </a:stretch>
        </p:blipFill>
        <p:spPr>
          <a:xfrm>
            <a:off x="1963502" y="3421450"/>
            <a:ext cx="464500" cy="464500"/>
          </a:xfrm>
          <a:prstGeom prst="rect">
            <a:avLst/>
          </a:prstGeom>
          <a:noFill/>
          <a:ln>
            <a:noFill/>
          </a:ln>
        </p:spPr>
      </p:pic>
      <p:sp>
        <p:nvSpPr>
          <p:cNvPr id="66" name="Google Shape;66;p13"/>
          <p:cNvSpPr txBox="1"/>
          <p:nvPr/>
        </p:nvSpPr>
        <p:spPr>
          <a:xfrm>
            <a:off x="8206700" y="433275"/>
            <a:ext cx="912600" cy="868500"/>
          </a:xfrm>
          <a:prstGeom prst="rect">
            <a:avLst/>
          </a:prstGeom>
          <a:no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Impact"/>
                <a:ea typeface="Impact"/>
                <a:cs typeface="Impact"/>
                <a:sym typeface="Impact"/>
              </a:rPr>
              <a:t>Syllabus</a:t>
            </a:r>
            <a:endParaRPr dirty="0">
              <a:latin typeface="Impact"/>
              <a:ea typeface="Impact"/>
              <a:cs typeface="Impact"/>
              <a:sym typeface="Impact"/>
            </a:endParaRPr>
          </a:p>
        </p:txBody>
      </p:sp>
      <p:sp>
        <p:nvSpPr>
          <p:cNvPr id="67" name="Google Shape;67;p13"/>
          <p:cNvSpPr txBox="1"/>
          <p:nvPr/>
        </p:nvSpPr>
        <p:spPr>
          <a:xfrm>
            <a:off x="8221000" y="1595150"/>
            <a:ext cx="790200" cy="756164"/>
          </a:xfrm>
          <a:prstGeom prst="rect">
            <a:avLst/>
          </a:prstGeom>
          <a:no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Impact"/>
                <a:ea typeface="Impact"/>
                <a:cs typeface="Impact"/>
                <a:sym typeface="Impact"/>
              </a:rPr>
              <a:t>Class Rules</a:t>
            </a:r>
            <a:endParaRPr dirty="0">
              <a:latin typeface="Impact"/>
              <a:ea typeface="Impact"/>
              <a:cs typeface="Impact"/>
              <a:sym typeface="Impact"/>
            </a:endParaRPr>
          </a:p>
        </p:txBody>
      </p:sp>
      <p:pic>
        <p:nvPicPr>
          <p:cNvPr id="70" name="Google Shape;70;p13"/>
          <p:cNvPicPr preferRelativeResize="0"/>
          <p:nvPr/>
        </p:nvPicPr>
        <p:blipFill rotWithShape="1">
          <a:blip r:embed="rId12">
            <a:alphaModFix/>
          </a:blip>
          <a:srcRect r="38416" b="-17730"/>
          <a:stretch/>
        </p:blipFill>
        <p:spPr>
          <a:xfrm>
            <a:off x="349850" y="1168925"/>
            <a:ext cx="835142" cy="868500"/>
          </a:xfrm>
          <a:prstGeom prst="rect">
            <a:avLst/>
          </a:prstGeom>
          <a:noFill/>
          <a:ln w="76200" cap="flat" cmpd="sng">
            <a:solidFill>
              <a:schemeClr val="dk2"/>
            </a:solidFill>
            <a:prstDash val="solid"/>
            <a:round/>
            <a:headEnd type="none" w="sm" len="sm"/>
            <a:tailEnd type="none" w="sm" len="sm"/>
          </a:ln>
        </p:spPr>
      </p:pic>
      <p:sp>
        <p:nvSpPr>
          <p:cNvPr id="71" name="Google Shape;71;p13"/>
          <p:cNvSpPr/>
          <p:nvPr/>
        </p:nvSpPr>
        <p:spPr>
          <a:xfrm rot="2417328">
            <a:off x="1220782" y="1657571"/>
            <a:ext cx="1616818" cy="1708582"/>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Lobster"/>
              <a:ea typeface="Lobster"/>
              <a:cs typeface="Lobster"/>
              <a:sym typeface="Lobster"/>
            </a:endParaRPr>
          </a:p>
        </p:txBody>
      </p:sp>
      <p:sp>
        <p:nvSpPr>
          <p:cNvPr id="72" name="Google Shape;72;p13"/>
          <p:cNvSpPr txBox="1"/>
          <p:nvPr/>
        </p:nvSpPr>
        <p:spPr>
          <a:xfrm>
            <a:off x="1543000" y="1966900"/>
            <a:ext cx="1019700" cy="86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Comic Sans MS"/>
                <a:ea typeface="Comic Sans MS"/>
                <a:cs typeface="Comic Sans MS"/>
                <a:sym typeface="Comic Sans MS"/>
              </a:rPr>
              <a:t>¡Hola!,</a:t>
            </a:r>
            <a:endParaRPr dirty="0">
              <a:latin typeface="Comic Sans MS"/>
              <a:ea typeface="Comic Sans MS"/>
              <a:cs typeface="Comic Sans MS"/>
              <a:sym typeface="Comic Sans MS"/>
            </a:endParaRPr>
          </a:p>
          <a:p>
            <a:pPr marL="0" lvl="0" indent="0" algn="l" rtl="0">
              <a:spcBef>
                <a:spcPts val="0"/>
              </a:spcBef>
              <a:spcAft>
                <a:spcPts val="0"/>
              </a:spcAft>
              <a:buNone/>
            </a:pPr>
            <a:r>
              <a:rPr lang="en" dirty="0">
                <a:latin typeface="Comic Sans MS"/>
                <a:ea typeface="Comic Sans MS"/>
                <a:cs typeface="Comic Sans MS"/>
                <a:sym typeface="Comic Sans MS"/>
              </a:rPr>
              <a:t>Soy la maestra Clendaniel</a:t>
            </a:r>
            <a:endParaRPr dirty="0">
              <a:latin typeface="Comic Sans MS"/>
              <a:ea typeface="Comic Sans MS"/>
              <a:cs typeface="Comic Sans MS"/>
              <a:sym typeface="Comic Sans MS"/>
            </a:endParaRPr>
          </a:p>
        </p:txBody>
      </p:sp>
      <p:pic>
        <p:nvPicPr>
          <p:cNvPr id="73" name="Google Shape;73;p13"/>
          <p:cNvPicPr preferRelativeResize="0"/>
          <p:nvPr/>
        </p:nvPicPr>
        <p:blipFill>
          <a:blip r:embed="rId13">
            <a:alphaModFix/>
          </a:blip>
          <a:stretch>
            <a:fillRect/>
          </a:stretch>
        </p:blipFill>
        <p:spPr>
          <a:xfrm>
            <a:off x="1946500" y="3993550"/>
            <a:ext cx="464500" cy="362389"/>
          </a:xfrm>
          <a:prstGeom prst="rect">
            <a:avLst/>
          </a:prstGeom>
          <a:noFill/>
          <a:ln>
            <a:noFill/>
          </a:ln>
        </p:spPr>
      </p:pic>
      <p:sp>
        <p:nvSpPr>
          <p:cNvPr id="74" name="Google Shape;74;p13"/>
          <p:cNvSpPr txBox="1"/>
          <p:nvPr/>
        </p:nvSpPr>
        <p:spPr>
          <a:xfrm>
            <a:off x="8251050" y="2531750"/>
            <a:ext cx="790200" cy="654300"/>
          </a:xfrm>
          <a:prstGeom prst="rect">
            <a:avLst/>
          </a:prstGeom>
          <a:noFill/>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Impact"/>
                <a:ea typeface="Impact"/>
                <a:cs typeface="Impact"/>
                <a:sym typeface="Impact"/>
              </a:rPr>
              <a:t>Daily Agenda</a:t>
            </a:r>
            <a:endParaRPr>
              <a:latin typeface="Impact"/>
              <a:ea typeface="Impact"/>
              <a:cs typeface="Impact"/>
              <a:sym typeface="Impact"/>
            </a:endParaRPr>
          </a:p>
        </p:txBody>
      </p:sp>
      <p:pic>
        <p:nvPicPr>
          <p:cNvPr id="75" name="Google Shape;75;p13"/>
          <p:cNvPicPr preferRelativeResize="0"/>
          <p:nvPr/>
        </p:nvPicPr>
        <p:blipFill>
          <a:blip r:embed="rId14">
            <a:alphaModFix/>
          </a:blip>
          <a:stretch>
            <a:fillRect/>
          </a:stretch>
        </p:blipFill>
        <p:spPr>
          <a:xfrm>
            <a:off x="3616875" y="2918660"/>
            <a:ext cx="790200" cy="575466"/>
          </a:xfrm>
          <a:prstGeom prst="rect">
            <a:avLst/>
          </a:prstGeom>
          <a:noFill/>
          <a:ln>
            <a:noFill/>
          </a:ln>
        </p:spPr>
      </p:pic>
      <p:pic>
        <p:nvPicPr>
          <p:cNvPr id="77" name="Google Shape;77;p13"/>
          <p:cNvPicPr preferRelativeResize="0"/>
          <p:nvPr/>
        </p:nvPicPr>
        <p:blipFill>
          <a:blip r:embed="rId15">
            <a:alphaModFix/>
          </a:blip>
          <a:stretch>
            <a:fillRect/>
          </a:stretch>
        </p:blipFill>
        <p:spPr>
          <a:xfrm rot="209314">
            <a:off x="6589576" y="3186048"/>
            <a:ext cx="733424" cy="553376"/>
          </a:xfrm>
          <a:prstGeom prst="rect">
            <a:avLst/>
          </a:prstGeom>
          <a:noFill/>
          <a:ln>
            <a:noFill/>
          </a:ln>
        </p:spPr>
      </p:pic>
      <p:pic>
        <p:nvPicPr>
          <p:cNvPr id="78" name="Google Shape;78;p13"/>
          <p:cNvPicPr preferRelativeResize="0"/>
          <p:nvPr/>
        </p:nvPicPr>
        <p:blipFill>
          <a:blip r:embed="rId15">
            <a:alphaModFix/>
          </a:blip>
          <a:stretch>
            <a:fillRect/>
          </a:stretch>
        </p:blipFill>
        <p:spPr>
          <a:xfrm rot="209314">
            <a:off x="8102400" y="3275952"/>
            <a:ext cx="733424" cy="553147"/>
          </a:xfrm>
          <a:prstGeom prst="rect">
            <a:avLst/>
          </a:prstGeom>
          <a:noFill/>
          <a:ln>
            <a:noFill/>
          </a:ln>
        </p:spPr>
      </p:pic>
      <p:pic>
        <p:nvPicPr>
          <p:cNvPr id="79" name="Google Shape;79;p13"/>
          <p:cNvPicPr preferRelativeResize="0"/>
          <p:nvPr/>
        </p:nvPicPr>
        <p:blipFill>
          <a:blip r:embed="rId15">
            <a:alphaModFix/>
          </a:blip>
          <a:stretch>
            <a:fillRect/>
          </a:stretch>
        </p:blipFill>
        <p:spPr>
          <a:xfrm rot="209314">
            <a:off x="4964313" y="3186048"/>
            <a:ext cx="733424" cy="553376"/>
          </a:xfrm>
          <a:prstGeom prst="rect">
            <a:avLst/>
          </a:prstGeom>
          <a:noFill/>
          <a:ln>
            <a:noFill/>
          </a:ln>
        </p:spPr>
      </p:pic>
      <p:pic>
        <p:nvPicPr>
          <p:cNvPr id="81" name="Google Shape;81;p13"/>
          <p:cNvPicPr preferRelativeResize="0"/>
          <p:nvPr/>
        </p:nvPicPr>
        <p:blipFill>
          <a:blip r:embed="rId16">
            <a:alphaModFix/>
          </a:blip>
          <a:stretch>
            <a:fillRect/>
          </a:stretch>
        </p:blipFill>
        <p:spPr>
          <a:xfrm>
            <a:off x="2961475" y="2095574"/>
            <a:ext cx="790227" cy="755219"/>
          </a:xfrm>
          <a:prstGeom prst="rect">
            <a:avLst/>
          </a:prstGeom>
          <a:noFill/>
          <a:ln w="76200" cap="flat" cmpd="sng">
            <a:solidFill>
              <a:schemeClr val="dk2"/>
            </a:solidFill>
            <a:prstDash val="solid"/>
            <a:round/>
            <a:headEnd type="none" w="sm" len="sm"/>
            <a:tailEnd type="none" w="sm" len="sm"/>
          </a:ln>
        </p:spPr>
      </p:pic>
      <p:pic>
        <p:nvPicPr>
          <p:cNvPr id="31" name="Picture 30">
            <a:extLst>
              <a:ext uri="{FF2B5EF4-FFF2-40B4-BE49-F238E27FC236}">
                <a16:creationId xmlns:a16="http://schemas.microsoft.com/office/drawing/2014/main" id="{97D82260-067F-49F9-9137-3E871C73C29F}"/>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2742489" y="1122234"/>
            <a:ext cx="960320" cy="694965"/>
          </a:xfrm>
          <a:prstGeom prst="rect">
            <a:avLst/>
          </a:prstGeom>
        </p:spPr>
      </p:pic>
      <p:pic>
        <p:nvPicPr>
          <p:cNvPr id="1026" name="Picture 2" descr="Remote Teaching &amp; Learning Resources | My Savvas Training">
            <a:extLst>
              <a:ext uri="{FF2B5EF4-FFF2-40B4-BE49-F238E27FC236}">
                <a16:creationId xmlns:a16="http://schemas.microsoft.com/office/drawing/2014/main" id="{274B2B7B-2508-4331-8E94-A256946594D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68051" y="4121672"/>
            <a:ext cx="1273545" cy="362390"/>
          </a:xfrm>
          <a:prstGeom prst="rect">
            <a:avLst/>
          </a:prstGeom>
          <a:noFill/>
          <a:extLst>
            <a:ext uri="{909E8E84-426E-40DD-AFC4-6F175D3DCCD1}">
              <a14:hiddenFill xmlns:a14="http://schemas.microsoft.com/office/drawing/2010/main">
                <a:solidFill>
                  <a:srgbClr val="FFFFFF"/>
                </a:solidFill>
              </a14:hiddenFill>
            </a:ext>
          </a:extLst>
        </p:spPr>
      </p:pic>
      <p:pic>
        <p:nvPicPr>
          <p:cNvPr id="29" name="Audio">
            <a:hlinkClick r:id="" action="ppaction://media"/>
            <a:extLst>
              <a:ext uri="{FF2B5EF4-FFF2-40B4-BE49-F238E27FC236}">
                <a16:creationId xmlns:a16="http://schemas.microsoft.com/office/drawing/2014/main" id="{057BD8BE-1F7A-4860-9A73-EEBB5C58F038}"/>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8604800" y="4630486"/>
            <a:ext cx="406400" cy="406400"/>
          </a:xfrm>
          <a:prstGeom prst="rect">
            <a:avLst/>
          </a:prstGeom>
        </p:spPr>
      </p:pic>
      <p:pic>
        <p:nvPicPr>
          <p:cNvPr id="1028" name="Picture 4" descr="Female presenter animated image | Free SVG">
            <a:extLst>
              <a:ext uri="{FF2B5EF4-FFF2-40B4-BE49-F238E27FC236}">
                <a16:creationId xmlns:a16="http://schemas.microsoft.com/office/drawing/2014/main" id="{67284ADA-376F-0DE1-BCCE-6A3C9376051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3302" y="3208983"/>
            <a:ext cx="1733315" cy="17333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32"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bster"/>
                <a:ea typeface="Lobster"/>
                <a:cs typeface="Lobster"/>
                <a:sym typeface="Lobster"/>
              </a:rPr>
              <a:t>All about me</a:t>
            </a:r>
            <a:endParaRPr>
              <a:latin typeface="Lobster"/>
              <a:ea typeface="Lobster"/>
              <a:cs typeface="Lobster"/>
              <a:sym typeface="Lobster"/>
            </a:endParaRPr>
          </a:p>
        </p:txBody>
      </p:sp>
      <p:sp>
        <p:nvSpPr>
          <p:cNvPr id="87" name="Google Shape;87;p14"/>
          <p:cNvSpPr txBox="1">
            <a:spLocks noGrp="1"/>
          </p:cNvSpPr>
          <p:nvPr>
            <p:ph type="body" idx="1"/>
          </p:nvPr>
        </p:nvSpPr>
        <p:spPr>
          <a:xfrm>
            <a:off x="311700" y="1152475"/>
            <a:ext cx="5622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 grew up in Delaware.  I attended Salisbury University and earned a BA in Spanish.  Later, I attended Wilmington University to earn a Master’s in Education.  I have lived in Savannah, Georgia, Hilton Head, South Carolina, Bluffton, South Carolina, and Due West, South Carolina.  This is </a:t>
            </a:r>
            <a:r>
              <a:rPr lang="en-US"/>
              <a:t>my fourth </a:t>
            </a:r>
            <a:r>
              <a:rPr lang="en-US" dirty="0"/>
              <a:t>school year teaching in St. John’s County.  I love learning and teaching Spanish! In my free time, I love going to the beach with my family. </a:t>
            </a:r>
            <a:endParaRPr dirty="0"/>
          </a:p>
        </p:txBody>
      </p:sp>
      <p:pic>
        <p:nvPicPr>
          <p:cNvPr id="1027" name="Picture 3">
            <a:extLst>
              <a:ext uri="{FF2B5EF4-FFF2-40B4-BE49-F238E27FC236}">
                <a16:creationId xmlns:a16="http://schemas.microsoft.com/office/drawing/2014/main" id="{2038BFC0-FFA3-002F-E5C9-BB39025AB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967" y="475961"/>
            <a:ext cx="3166886" cy="422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311700" y="306350"/>
            <a:ext cx="8520600" cy="7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latin typeface="Lobster"/>
                <a:ea typeface="Lobster"/>
                <a:cs typeface="Lobster"/>
                <a:sym typeface="Lobster"/>
              </a:rPr>
              <a:t>Supplies</a:t>
            </a:r>
            <a:endParaRPr sz="3300">
              <a:latin typeface="Lobster"/>
              <a:ea typeface="Lobster"/>
              <a:cs typeface="Lobster"/>
              <a:sym typeface="Lobster"/>
            </a:endParaRPr>
          </a:p>
        </p:txBody>
      </p:sp>
      <p:sp>
        <p:nvSpPr>
          <p:cNvPr id="108" name="Google Shape;10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1 1inch Binder</a:t>
            </a:r>
          </a:p>
          <a:p>
            <a:pPr marL="457200" lvl="0" indent="-342900" algn="l" rtl="0">
              <a:spcBef>
                <a:spcPts val="0"/>
              </a:spcBef>
              <a:spcAft>
                <a:spcPts val="0"/>
              </a:spcAft>
              <a:buSzPts val="1800"/>
              <a:buChar char="●"/>
            </a:pPr>
            <a:r>
              <a:rPr lang="en" dirty="0"/>
              <a:t>7 dividers for beginners</a:t>
            </a:r>
          </a:p>
          <a:p>
            <a:pPr marL="457200" lvl="0" indent="-342900" algn="l" rtl="0">
              <a:spcBef>
                <a:spcPts val="0"/>
              </a:spcBef>
              <a:spcAft>
                <a:spcPts val="0"/>
              </a:spcAft>
              <a:buSzPts val="1800"/>
              <a:buChar char="●"/>
            </a:pPr>
            <a:r>
              <a:rPr lang="en" dirty="0"/>
              <a:t>12 dividers for intermediate</a:t>
            </a:r>
          </a:p>
          <a:p>
            <a:pPr marL="457200" lvl="0" indent="-342900" algn="l" rtl="0">
              <a:spcBef>
                <a:spcPts val="0"/>
              </a:spcBef>
              <a:spcAft>
                <a:spcPts val="0"/>
              </a:spcAft>
              <a:buSzPts val="1800"/>
              <a:buChar char="●"/>
            </a:pPr>
            <a:r>
              <a:rPr lang="en" dirty="0"/>
              <a:t>Pencils or pens</a:t>
            </a:r>
            <a:endParaRPr dirty="0"/>
          </a:p>
          <a:p>
            <a:pPr marL="457200" lvl="0" indent="-342900" algn="l" rtl="0">
              <a:spcBef>
                <a:spcPts val="0"/>
              </a:spcBef>
              <a:spcAft>
                <a:spcPts val="0"/>
              </a:spcAft>
              <a:buSzPts val="1800"/>
              <a:buChar char="●"/>
            </a:pPr>
            <a:r>
              <a:rPr lang="en" dirty="0"/>
              <a:t>Index cards (Optional)</a:t>
            </a:r>
          </a:p>
          <a:p>
            <a:pPr marL="114300" lvl="0" indent="0" algn="l" rtl="0">
              <a:spcBef>
                <a:spcPts val="0"/>
              </a:spcBef>
              <a:spcAft>
                <a:spcPts val="0"/>
              </a:spcAft>
              <a:buSzPts val="1800"/>
              <a:buNone/>
            </a:pPr>
            <a:endParaRPr dirty="0"/>
          </a:p>
          <a:p>
            <a:pPr marL="114300" lvl="0" indent="0" algn="l" rtl="0">
              <a:spcBef>
                <a:spcPts val="0"/>
              </a:spcBef>
              <a:spcAft>
                <a:spcPts val="0"/>
              </a:spcAft>
              <a:buSzPts val="1800"/>
              <a:buNone/>
            </a:pPr>
            <a:endParaRPr dirty="0"/>
          </a:p>
        </p:txBody>
      </p:sp>
      <p:pic>
        <p:nvPicPr>
          <p:cNvPr id="109" name="Google Shape;109;p17"/>
          <p:cNvPicPr preferRelativeResize="0"/>
          <p:nvPr/>
        </p:nvPicPr>
        <p:blipFill>
          <a:blip r:embed="rId3">
            <a:alphaModFix/>
          </a:blip>
          <a:stretch>
            <a:fillRect/>
          </a:stretch>
        </p:blipFill>
        <p:spPr>
          <a:xfrm rot="-1334026">
            <a:off x="4380737" y="514300"/>
            <a:ext cx="2219749" cy="1824450"/>
          </a:xfrm>
          <a:prstGeom prst="rect">
            <a:avLst/>
          </a:prstGeom>
          <a:noFill/>
          <a:ln>
            <a:noFill/>
          </a:ln>
        </p:spPr>
      </p:pic>
      <p:pic>
        <p:nvPicPr>
          <p:cNvPr id="110" name="Google Shape;110;p17"/>
          <p:cNvPicPr preferRelativeResize="0"/>
          <p:nvPr/>
        </p:nvPicPr>
        <p:blipFill>
          <a:blip r:embed="rId4">
            <a:alphaModFix/>
          </a:blip>
          <a:stretch>
            <a:fillRect/>
          </a:stretch>
        </p:blipFill>
        <p:spPr>
          <a:xfrm rot="1561831">
            <a:off x="5036233" y="1415886"/>
            <a:ext cx="1595313" cy="1708175"/>
          </a:xfrm>
          <a:prstGeom prst="rect">
            <a:avLst/>
          </a:prstGeom>
          <a:noFill/>
          <a:ln>
            <a:noFill/>
          </a:ln>
        </p:spPr>
      </p:pic>
      <p:pic>
        <p:nvPicPr>
          <p:cNvPr id="111" name="Google Shape;111;p17"/>
          <p:cNvPicPr preferRelativeResize="0"/>
          <p:nvPr/>
        </p:nvPicPr>
        <p:blipFill>
          <a:blip r:embed="rId5">
            <a:alphaModFix/>
          </a:blip>
          <a:stretch>
            <a:fillRect/>
          </a:stretch>
        </p:blipFill>
        <p:spPr>
          <a:xfrm rot="1699843">
            <a:off x="6687045" y="2621095"/>
            <a:ext cx="1571656" cy="1042860"/>
          </a:xfrm>
          <a:prstGeom prst="rect">
            <a:avLst/>
          </a:prstGeom>
          <a:noFill/>
          <a:ln>
            <a:noFill/>
          </a:ln>
        </p:spPr>
      </p:pic>
      <p:pic>
        <p:nvPicPr>
          <p:cNvPr id="112" name="Google Shape;112;p17"/>
          <p:cNvPicPr preferRelativeResize="0"/>
          <p:nvPr/>
        </p:nvPicPr>
        <p:blipFill>
          <a:blip r:embed="rId6">
            <a:alphaModFix/>
          </a:blip>
          <a:stretch>
            <a:fillRect/>
          </a:stretch>
        </p:blipFill>
        <p:spPr>
          <a:xfrm rot="-1956126">
            <a:off x="2801304" y="3536505"/>
            <a:ext cx="1349717" cy="1349717"/>
          </a:xfrm>
          <a:prstGeom prst="rect">
            <a:avLst/>
          </a:prstGeom>
          <a:noFill/>
          <a:ln>
            <a:noFill/>
          </a:ln>
        </p:spPr>
      </p:pic>
      <p:pic>
        <p:nvPicPr>
          <p:cNvPr id="113" name="Google Shape;113;p17"/>
          <p:cNvPicPr preferRelativeResize="0"/>
          <p:nvPr/>
        </p:nvPicPr>
        <p:blipFill>
          <a:blip r:embed="rId7">
            <a:alphaModFix/>
          </a:blip>
          <a:stretch>
            <a:fillRect/>
          </a:stretch>
        </p:blipFill>
        <p:spPr>
          <a:xfrm>
            <a:off x="4408300" y="3051425"/>
            <a:ext cx="2164619" cy="144307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bster"/>
                <a:ea typeface="Lobster"/>
                <a:cs typeface="Lobster"/>
                <a:sym typeface="Lobster"/>
              </a:rPr>
              <a:t>Textbook &amp; Resources</a:t>
            </a:r>
            <a:endParaRPr>
              <a:latin typeface="Lobster"/>
              <a:ea typeface="Lobster"/>
              <a:cs typeface="Lobster"/>
              <a:sym typeface="Lobster"/>
            </a:endParaRPr>
          </a:p>
        </p:txBody>
      </p:sp>
      <p:sp>
        <p:nvSpPr>
          <p:cNvPr id="154" name="Google Shape;154;p21"/>
          <p:cNvSpPr txBox="1">
            <a:spLocks noGrp="1"/>
          </p:cNvSpPr>
          <p:nvPr>
            <p:ph type="body" idx="1"/>
          </p:nvPr>
        </p:nvSpPr>
        <p:spPr>
          <a:xfrm>
            <a:off x="244929" y="1017725"/>
            <a:ext cx="9654192" cy="4443401"/>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t>These will be used daily</a:t>
            </a:r>
            <a:endParaRPr dirty="0"/>
          </a:p>
        </p:txBody>
      </p:sp>
      <p:pic>
        <p:nvPicPr>
          <p:cNvPr id="155" name="Google Shape;155;p21"/>
          <p:cNvPicPr preferRelativeResize="0"/>
          <p:nvPr/>
        </p:nvPicPr>
        <p:blipFill>
          <a:blip r:embed="rId3">
            <a:alphaModFix/>
          </a:blip>
          <a:stretch>
            <a:fillRect/>
          </a:stretch>
        </p:blipFill>
        <p:spPr>
          <a:xfrm>
            <a:off x="3276279" y="1351619"/>
            <a:ext cx="1209675" cy="1104900"/>
          </a:xfrm>
          <a:prstGeom prst="rect">
            <a:avLst/>
          </a:prstGeom>
          <a:noFill/>
          <a:ln>
            <a:noFill/>
          </a:ln>
        </p:spPr>
      </p:pic>
      <p:pic>
        <p:nvPicPr>
          <p:cNvPr id="156" name="Google Shape;156;p21"/>
          <p:cNvPicPr preferRelativeResize="0"/>
          <p:nvPr/>
        </p:nvPicPr>
        <p:blipFill>
          <a:blip r:embed="rId4">
            <a:alphaModFix/>
          </a:blip>
          <a:stretch>
            <a:fillRect/>
          </a:stretch>
        </p:blipFill>
        <p:spPr>
          <a:xfrm>
            <a:off x="3249223" y="2841510"/>
            <a:ext cx="1209675" cy="1047750"/>
          </a:xfrm>
          <a:prstGeom prst="rect">
            <a:avLst/>
          </a:prstGeom>
          <a:noFill/>
          <a:ln>
            <a:noFill/>
          </a:ln>
        </p:spPr>
      </p:pic>
      <p:sp>
        <p:nvSpPr>
          <p:cNvPr id="160" name="Google Shape;160;p21"/>
          <p:cNvSpPr/>
          <p:nvPr/>
        </p:nvSpPr>
        <p:spPr>
          <a:xfrm>
            <a:off x="919050" y="1475300"/>
            <a:ext cx="2112300" cy="774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latin typeface="Lobster"/>
                <a:ea typeface="Lobster"/>
                <a:cs typeface="Lobster"/>
                <a:sym typeface="Lobster"/>
              </a:rPr>
              <a:t> Text Book &amp; Workbook</a:t>
            </a:r>
            <a:endParaRPr sz="1600" dirty="0">
              <a:latin typeface="Lobster"/>
              <a:ea typeface="Lobster"/>
              <a:cs typeface="Lobster"/>
              <a:sym typeface="Lobster"/>
            </a:endParaRPr>
          </a:p>
        </p:txBody>
      </p:sp>
      <p:sp>
        <p:nvSpPr>
          <p:cNvPr id="161" name="Google Shape;161;p21"/>
          <p:cNvSpPr/>
          <p:nvPr/>
        </p:nvSpPr>
        <p:spPr>
          <a:xfrm>
            <a:off x="1031850" y="2740900"/>
            <a:ext cx="2112300" cy="1016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Lobster"/>
                <a:ea typeface="Lobster"/>
                <a:cs typeface="Lobster"/>
                <a:sym typeface="Lobster"/>
              </a:rPr>
              <a:t>Main Communication Center</a:t>
            </a:r>
            <a:endParaRPr>
              <a:latin typeface="Lobster"/>
              <a:ea typeface="Lobster"/>
              <a:cs typeface="Lobster"/>
              <a:sym typeface="Lobster"/>
            </a:endParaRPr>
          </a:p>
        </p:txBody>
      </p:sp>
      <p:sp>
        <p:nvSpPr>
          <p:cNvPr id="163" name="Google Shape;163;p21"/>
          <p:cNvSpPr/>
          <p:nvPr/>
        </p:nvSpPr>
        <p:spPr>
          <a:xfrm>
            <a:off x="5926225" y="445025"/>
            <a:ext cx="2112300" cy="1804500"/>
          </a:xfrm>
          <a:prstGeom prst="downArrow">
            <a:avLst>
              <a:gd name="adj1" fmla="val 50000"/>
              <a:gd name="adj2" fmla="val 49605"/>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a:latin typeface="Lobster"/>
                <a:ea typeface="Lobster"/>
                <a:cs typeface="Lobster"/>
                <a:sym typeface="Lobster"/>
              </a:rPr>
              <a:t>Additional resources</a:t>
            </a:r>
            <a:endParaRPr sz="1600" b="1">
              <a:latin typeface="Lobster"/>
              <a:ea typeface="Lobster"/>
              <a:cs typeface="Lobster"/>
              <a:sym typeface="Lobster"/>
            </a:endParaRPr>
          </a:p>
        </p:txBody>
      </p:sp>
      <p:pic>
        <p:nvPicPr>
          <p:cNvPr id="164" name="Google Shape;164;p21"/>
          <p:cNvPicPr preferRelativeResize="0"/>
          <p:nvPr/>
        </p:nvPicPr>
        <p:blipFill>
          <a:blip r:embed="rId5">
            <a:alphaModFix/>
          </a:blip>
          <a:stretch>
            <a:fillRect/>
          </a:stretch>
        </p:blipFill>
        <p:spPr>
          <a:xfrm>
            <a:off x="0" y="1596250"/>
            <a:ext cx="1289900" cy="1418900"/>
          </a:xfrm>
          <a:prstGeom prst="rect">
            <a:avLst/>
          </a:prstGeom>
          <a:noFill/>
          <a:ln>
            <a:noFill/>
          </a:ln>
        </p:spPr>
      </p:pic>
      <p:pic>
        <p:nvPicPr>
          <p:cNvPr id="2050" name="Picture 2" descr="Remote Teaching &amp; Learning Resources | My Savvas Training">
            <a:extLst>
              <a:ext uri="{FF2B5EF4-FFF2-40B4-BE49-F238E27FC236}">
                <a16:creationId xmlns:a16="http://schemas.microsoft.com/office/drawing/2014/main" id="{DC45D31D-504B-448D-BC3F-00B686CB3C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8050" y="3022864"/>
            <a:ext cx="1757363" cy="6524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Eva hace ejercicio? | Quizlet">
            <a:extLst>
              <a:ext uri="{FF2B5EF4-FFF2-40B4-BE49-F238E27FC236}">
                <a16:creationId xmlns:a16="http://schemas.microsoft.com/office/drawing/2014/main" id="{8AE5B68D-586F-1082-38E6-14310775BB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280" y="1059107"/>
            <a:ext cx="1064079" cy="13952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uténtico on the App Store">
            <a:extLst>
              <a:ext uri="{FF2B5EF4-FFF2-40B4-BE49-F238E27FC236}">
                <a16:creationId xmlns:a16="http://schemas.microsoft.com/office/drawing/2014/main" id="{CB177D00-31A5-AE7B-4C93-4E77CCD280B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215224" y="2095087"/>
            <a:ext cx="1577975" cy="828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Lobster"/>
                <a:ea typeface="Lobster"/>
                <a:cs typeface="Lobster"/>
                <a:sym typeface="Lobster"/>
              </a:rPr>
              <a:t>Structure</a:t>
            </a:r>
            <a:endParaRPr>
              <a:latin typeface="Lobster"/>
              <a:ea typeface="Lobster"/>
              <a:cs typeface="Lobster"/>
              <a:sym typeface="Lobster"/>
            </a:endParaRPr>
          </a:p>
        </p:txBody>
      </p:sp>
      <p:sp>
        <p:nvSpPr>
          <p:cNvPr id="172" name="Google Shape;172;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3" name="Google Shape;173;p22"/>
          <p:cNvPicPr preferRelativeResize="0"/>
          <p:nvPr/>
        </p:nvPicPr>
        <p:blipFill>
          <a:blip r:embed="rId3">
            <a:alphaModFix/>
          </a:blip>
          <a:stretch>
            <a:fillRect/>
          </a:stretch>
        </p:blipFill>
        <p:spPr>
          <a:xfrm>
            <a:off x="51957" y="596276"/>
            <a:ext cx="9119146" cy="4531182"/>
          </a:xfrm>
          <a:prstGeom prst="rect">
            <a:avLst/>
          </a:prstGeom>
          <a:noFill/>
          <a:ln>
            <a:noFill/>
          </a:ln>
        </p:spPr>
      </p:pic>
      <p:sp>
        <p:nvSpPr>
          <p:cNvPr id="174" name="Google Shape;174;p22"/>
          <p:cNvSpPr txBox="1"/>
          <p:nvPr/>
        </p:nvSpPr>
        <p:spPr>
          <a:xfrm rot="558030">
            <a:off x="670014" y="1438009"/>
            <a:ext cx="1973240" cy="1723241"/>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SzPts val="1500"/>
              <a:buFont typeface="Lobster"/>
              <a:buChar char="●"/>
            </a:pPr>
            <a:r>
              <a:rPr lang="en" sz="1500" b="1" dirty="0">
                <a:latin typeface="Lobster"/>
                <a:ea typeface="Lobster"/>
                <a:cs typeface="Lobster"/>
                <a:sym typeface="Lobster"/>
              </a:rPr>
              <a:t>Daily Agenda</a:t>
            </a:r>
            <a:endParaRPr sz="1500" b="1" dirty="0">
              <a:latin typeface="Lobster"/>
              <a:ea typeface="Lobster"/>
              <a:cs typeface="Lobster"/>
              <a:sym typeface="Lobster"/>
            </a:endParaRPr>
          </a:p>
          <a:p>
            <a:pPr marL="457200" lvl="0" indent="-323850" algn="l" rtl="0">
              <a:spcBef>
                <a:spcPts val="0"/>
              </a:spcBef>
              <a:spcAft>
                <a:spcPts val="0"/>
              </a:spcAft>
              <a:buSzPts val="1500"/>
              <a:buFont typeface="Lobster"/>
              <a:buChar char="●"/>
            </a:pPr>
            <a:r>
              <a:rPr lang="en" sz="1500" b="1" dirty="0">
                <a:latin typeface="Lobster"/>
                <a:ea typeface="Lobster"/>
                <a:cs typeface="Lobster"/>
                <a:sym typeface="Lobster"/>
              </a:rPr>
              <a:t> folder for lessons &amp; assignments due</a:t>
            </a:r>
            <a:endParaRPr sz="1500" b="1" dirty="0">
              <a:latin typeface="Lobster"/>
              <a:ea typeface="Lobster"/>
              <a:cs typeface="Lobster"/>
              <a:sym typeface="Lobster"/>
            </a:endParaRPr>
          </a:p>
          <a:p>
            <a:pPr marL="457200" lvl="0" indent="-323850" algn="l" rtl="0">
              <a:spcBef>
                <a:spcPts val="0"/>
              </a:spcBef>
              <a:spcAft>
                <a:spcPts val="0"/>
              </a:spcAft>
              <a:buSzPts val="1500"/>
              <a:buFont typeface="Lobster"/>
              <a:buChar char="●"/>
            </a:pPr>
            <a:r>
              <a:rPr lang="en" sz="1500" b="1" dirty="0">
                <a:latin typeface="Lobster"/>
                <a:ea typeface="Lobster"/>
                <a:cs typeface="Lobster"/>
                <a:sym typeface="Lobster"/>
              </a:rPr>
              <a:t>Calendar</a:t>
            </a:r>
            <a:endParaRPr sz="1500" b="1" dirty="0">
              <a:latin typeface="Lobster"/>
              <a:ea typeface="Lobster"/>
              <a:cs typeface="Lobster"/>
              <a:sym typeface="Lobster"/>
            </a:endParaRPr>
          </a:p>
          <a:p>
            <a:pPr marL="457200" lvl="0" indent="-323850" algn="l" rtl="0">
              <a:spcBef>
                <a:spcPts val="0"/>
              </a:spcBef>
              <a:spcAft>
                <a:spcPts val="0"/>
              </a:spcAft>
              <a:buSzPts val="1500"/>
              <a:buFont typeface="Lobster"/>
              <a:buChar char="●"/>
            </a:pPr>
            <a:r>
              <a:rPr lang="en" sz="1500" b="1" dirty="0">
                <a:latin typeface="Lobster"/>
                <a:ea typeface="Lobster"/>
                <a:cs typeface="Lobster"/>
                <a:sym typeface="Lobster"/>
              </a:rPr>
              <a:t>All announcements</a:t>
            </a:r>
            <a:endParaRPr sz="1500" b="1" dirty="0">
              <a:latin typeface="Lobster"/>
              <a:ea typeface="Lobster"/>
              <a:cs typeface="Lobster"/>
              <a:sym typeface="Lobster"/>
            </a:endParaRPr>
          </a:p>
        </p:txBody>
      </p:sp>
      <p:sp>
        <p:nvSpPr>
          <p:cNvPr id="175" name="Google Shape;175;p22"/>
          <p:cNvSpPr txBox="1"/>
          <p:nvPr/>
        </p:nvSpPr>
        <p:spPr>
          <a:xfrm rot="638661">
            <a:off x="1040464" y="1111160"/>
            <a:ext cx="1838536" cy="34373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Impact"/>
                <a:ea typeface="Impact"/>
                <a:cs typeface="Impact"/>
                <a:sym typeface="Impact"/>
              </a:rPr>
              <a:t>Schoology</a:t>
            </a:r>
            <a:endParaRPr>
              <a:latin typeface="Impact"/>
              <a:ea typeface="Impact"/>
              <a:cs typeface="Impact"/>
              <a:sym typeface="Impact"/>
            </a:endParaRPr>
          </a:p>
        </p:txBody>
      </p:sp>
      <p:sp>
        <p:nvSpPr>
          <p:cNvPr id="176" name="Google Shape;176;p22"/>
          <p:cNvSpPr txBox="1"/>
          <p:nvPr/>
        </p:nvSpPr>
        <p:spPr>
          <a:xfrm rot="-1340415">
            <a:off x="2647422" y="2095338"/>
            <a:ext cx="1640858" cy="1455504"/>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SzPts val="1600"/>
              <a:buFont typeface="Lobster"/>
              <a:buChar char="●"/>
            </a:pPr>
            <a:r>
              <a:rPr lang="en" sz="1600" b="1">
                <a:latin typeface="Lobster"/>
                <a:ea typeface="Lobster"/>
                <a:cs typeface="Lobster"/>
                <a:sym typeface="Lobster"/>
              </a:rPr>
              <a:t>Warm ups</a:t>
            </a:r>
            <a:endParaRPr sz="1600" b="1">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a:latin typeface="Lobster"/>
                <a:ea typeface="Lobster"/>
                <a:cs typeface="Lobster"/>
                <a:sym typeface="Lobster"/>
              </a:rPr>
              <a:t>Note taking</a:t>
            </a:r>
            <a:endParaRPr sz="1600" b="1">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a:latin typeface="Lobster"/>
                <a:ea typeface="Lobster"/>
                <a:cs typeface="Lobster"/>
                <a:sym typeface="Lobster"/>
              </a:rPr>
              <a:t>Skits</a:t>
            </a:r>
            <a:endParaRPr sz="1600" b="1">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a:latin typeface="Lobster"/>
                <a:ea typeface="Lobster"/>
                <a:cs typeface="Lobster"/>
                <a:sym typeface="Lobster"/>
              </a:rPr>
              <a:t>Homework is practice</a:t>
            </a:r>
            <a:endParaRPr sz="1600" b="1">
              <a:latin typeface="Lobster"/>
              <a:ea typeface="Lobster"/>
              <a:cs typeface="Lobster"/>
              <a:sym typeface="Lobster"/>
            </a:endParaRPr>
          </a:p>
          <a:p>
            <a:pPr marL="457200" lvl="0" indent="0" algn="l" rtl="0">
              <a:spcBef>
                <a:spcPts val="0"/>
              </a:spcBef>
              <a:spcAft>
                <a:spcPts val="0"/>
              </a:spcAft>
              <a:buNone/>
            </a:pPr>
            <a:endParaRPr/>
          </a:p>
          <a:p>
            <a:pPr marL="457200" lvl="0" indent="0" algn="l" rtl="0">
              <a:spcBef>
                <a:spcPts val="0"/>
              </a:spcBef>
              <a:spcAft>
                <a:spcPts val="0"/>
              </a:spcAft>
              <a:buNone/>
            </a:pPr>
            <a:endParaRPr/>
          </a:p>
        </p:txBody>
      </p:sp>
      <p:sp>
        <p:nvSpPr>
          <p:cNvPr id="177" name="Google Shape;177;p22"/>
          <p:cNvSpPr txBox="1"/>
          <p:nvPr/>
        </p:nvSpPr>
        <p:spPr>
          <a:xfrm rot="809188">
            <a:off x="4369556" y="1621708"/>
            <a:ext cx="1660694" cy="1715921"/>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SzPts val="1600"/>
              <a:buFont typeface="Lobster"/>
              <a:buChar char="●"/>
            </a:pPr>
            <a:r>
              <a:rPr lang="en" sz="1600" b="1" dirty="0">
                <a:latin typeface="Lobster"/>
                <a:ea typeface="Lobster"/>
                <a:cs typeface="Lobster"/>
                <a:sym typeface="Lobster"/>
              </a:rPr>
              <a:t>Listening </a:t>
            </a:r>
            <a:endParaRPr sz="1600" b="1" dirty="0">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dirty="0">
                <a:latin typeface="Lobster"/>
                <a:ea typeface="Lobster"/>
                <a:cs typeface="Lobster"/>
                <a:sym typeface="Lobster"/>
              </a:rPr>
              <a:t>Speaking</a:t>
            </a:r>
            <a:endParaRPr sz="1600" b="1" dirty="0">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dirty="0">
                <a:latin typeface="Lobster"/>
                <a:ea typeface="Lobster"/>
                <a:cs typeface="Lobster"/>
                <a:sym typeface="Lobster"/>
              </a:rPr>
              <a:t>Writing</a:t>
            </a:r>
            <a:endParaRPr sz="1600" b="1" dirty="0">
              <a:latin typeface="Lobster"/>
              <a:ea typeface="Lobster"/>
              <a:cs typeface="Lobster"/>
              <a:sym typeface="Lobster"/>
            </a:endParaRPr>
          </a:p>
          <a:p>
            <a:pPr marL="457200" lvl="0" indent="-330200" algn="l" rtl="0">
              <a:spcBef>
                <a:spcPts val="0"/>
              </a:spcBef>
              <a:spcAft>
                <a:spcPts val="0"/>
              </a:spcAft>
              <a:buSzPts val="1600"/>
              <a:buFont typeface="Lobster"/>
              <a:buChar char="●"/>
            </a:pPr>
            <a:r>
              <a:rPr lang="en" sz="1600" b="1" dirty="0">
                <a:latin typeface="Lobster"/>
                <a:ea typeface="Lobster"/>
                <a:cs typeface="Lobster"/>
                <a:sym typeface="Lobster"/>
              </a:rPr>
              <a:t>Reading</a:t>
            </a:r>
            <a:endParaRPr sz="1600" b="1" dirty="0">
              <a:latin typeface="Lobster"/>
              <a:ea typeface="Lobster"/>
              <a:cs typeface="Lobster"/>
              <a:sym typeface="Lobster"/>
            </a:endParaRPr>
          </a:p>
          <a:p>
            <a:pPr marL="0" lvl="0" indent="0" algn="l" rtl="0">
              <a:spcBef>
                <a:spcPts val="0"/>
              </a:spcBef>
              <a:spcAft>
                <a:spcPts val="0"/>
              </a:spcAft>
              <a:buNone/>
            </a:pPr>
            <a:endParaRPr dirty="0"/>
          </a:p>
        </p:txBody>
      </p:sp>
      <p:sp>
        <p:nvSpPr>
          <p:cNvPr id="178" name="Google Shape;178;p22"/>
          <p:cNvSpPr txBox="1"/>
          <p:nvPr/>
        </p:nvSpPr>
        <p:spPr>
          <a:xfrm rot="-959815">
            <a:off x="6025002" y="1620724"/>
            <a:ext cx="3940698" cy="1796841"/>
          </a:xfrm>
          <a:prstGeom prst="rect">
            <a:avLst/>
          </a:prstGeom>
          <a:noFill/>
          <a:ln>
            <a:noFill/>
          </a:ln>
        </p:spPr>
        <p:txBody>
          <a:bodyPr spcFirstLastPara="1" wrap="square" lIns="91425" tIns="91425" rIns="91425" bIns="91425" anchor="t" anchorCtr="0">
            <a:noAutofit/>
          </a:bodyPr>
          <a:lstStyle/>
          <a:p>
            <a:pPr marL="285750" lvl="0" indent="-285750" algn="l" rtl="0">
              <a:spcBef>
                <a:spcPts val="0"/>
              </a:spcBef>
              <a:spcAft>
                <a:spcPts val="0"/>
              </a:spcAft>
              <a:buClr>
                <a:schemeClr val="dk1"/>
              </a:buClr>
              <a:buSzPts val="1600"/>
              <a:buChar char="•"/>
            </a:pPr>
            <a:r>
              <a:rPr lang="en" sz="1700" b="1">
                <a:solidFill>
                  <a:schemeClr val="dk1"/>
                </a:solidFill>
                <a:latin typeface="Lobster"/>
                <a:ea typeface="Lobster"/>
                <a:cs typeface="Lobster"/>
                <a:sym typeface="Lobster"/>
              </a:rPr>
              <a:t>B</a:t>
            </a:r>
            <a:r>
              <a:rPr lang="en" b="1">
                <a:solidFill>
                  <a:schemeClr val="dk1"/>
                </a:solidFill>
                <a:latin typeface="Lobster"/>
                <a:ea typeface="Lobster"/>
                <a:cs typeface="Lobster"/>
                <a:sym typeface="Lobster"/>
              </a:rPr>
              <a:t>e on Time</a:t>
            </a:r>
            <a:endParaRPr sz="1200" b="1">
              <a:solidFill>
                <a:schemeClr val="dk1"/>
              </a:solidFill>
              <a:latin typeface="Lobster"/>
              <a:ea typeface="Lobster"/>
              <a:cs typeface="Lobster"/>
              <a:sym typeface="Lobster"/>
            </a:endParaRPr>
          </a:p>
          <a:p>
            <a:pPr marL="285750" lvl="0" indent="-273050" algn="l" rtl="0">
              <a:spcBef>
                <a:spcPts val="0"/>
              </a:spcBef>
              <a:spcAft>
                <a:spcPts val="0"/>
              </a:spcAft>
              <a:buClr>
                <a:schemeClr val="dk1"/>
              </a:buClr>
              <a:buSzPts val="1400"/>
              <a:buFont typeface="Lobster"/>
              <a:buChar char="•"/>
            </a:pPr>
            <a:r>
              <a:rPr lang="en" b="1">
                <a:solidFill>
                  <a:schemeClr val="dk1"/>
                </a:solidFill>
                <a:latin typeface="Lobster"/>
                <a:ea typeface="Lobster"/>
                <a:cs typeface="Lobster"/>
                <a:sym typeface="Lobster"/>
              </a:rPr>
              <a:t>Be prepared</a:t>
            </a:r>
            <a:endParaRPr sz="1200" b="1">
              <a:solidFill>
                <a:schemeClr val="dk1"/>
              </a:solidFill>
              <a:latin typeface="Lobster"/>
              <a:ea typeface="Lobster"/>
              <a:cs typeface="Lobster"/>
              <a:sym typeface="Lobster"/>
            </a:endParaRPr>
          </a:p>
          <a:p>
            <a:pPr marL="285750" lvl="0" indent="-273050" algn="l" rtl="0">
              <a:spcBef>
                <a:spcPts val="0"/>
              </a:spcBef>
              <a:spcAft>
                <a:spcPts val="0"/>
              </a:spcAft>
              <a:buClr>
                <a:schemeClr val="dk1"/>
              </a:buClr>
              <a:buSzPts val="1400"/>
              <a:buFont typeface="Lobster"/>
              <a:buChar char="•"/>
            </a:pPr>
            <a:r>
              <a:rPr lang="en" b="1">
                <a:solidFill>
                  <a:schemeClr val="dk1"/>
                </a:solidFill>
                <a:latin typeface="Lobster"/>
                <a:ea typeface="Lobster"/>
                <a:cs typeface="Lobster"/>
                <a:sym typeface="Lobster"/>
              </a:rPr>
              <a:t>Be polite</a:t>
            </a:r>
            <a:endParaRPr sz="1200" b="1">
              <a:solidFill>
                <a:schemeClr val="dk1"/>
              </a:solidFill>
              <a:latin typeface="Lobster"/>
              <a:ea typeface="Lobster"/>
              <a:cs typeface="Lobster"/>
              <a:sym typeface="Lobster"/>
            </a:endParaRPr>
          </a:p>
          <a:p>
            <a:pPr marL="285750" lvl="0" indent="-273050" algn="l" rtl="0">
              <a:spcBef>
                <a:spcPts val="0"/>
              </a:spcBef>
              <a:spcAft>
                <a:spcPts val="0"/>
              </a:spcAft>
              <a:buClr>
                <a:schemeClr val="dk1"/>
              </a:buClr>
              <a:buSzPts val="1400"/>
              <a:buFont typeface="Lobster"/>
              <a:buChar char="•"/>
            </a:pPr>
            <a:r>
              <a:rPr lang="en" b="1">
                <a:solidFill>
                  <a:schemeClr val="dk1"/>
                </a:solidFill>
                <a:latin typeface="Lobster"/>
                <a:ea typeface="Lobster"/>
                <a:cs typeface="Lobster"/>
                <a:sym typeface="Lobster"/>
              </a:rPr>
              <a:t>Be ready to think</a:t>
            </a:r>
            <a:endParaRPr sz="1200" b="1">
              <a:solidFill>
                <a:schemeClr val="dk1"/>
              </a:solidFill>
              <a:latin typeface="Lobster"/>
              <a:ea typeface="Lobster"/>
              <a:cs typeface="Lobster"/>
              <a:sym typeface="Lobster"/>
            </a:endParaRPr>
          </a:p>
          <a:p>
            <a:pPr marL="285750" lvl="0" indent="-273050" algn="l" rtl="0">
              <a:spcBef>
                <a:spcPts val="0"/>
              </a:spcBef>
              <a:spcAft>
                <a:spcPts val="0"/>
              </a:spcAft>
              <a:buClr>
                <a:schemeClr val="dk1"/>
              </a:buClr>
              <a:buSzPts val="1400"/>
              <a:buFont typeface="Lobster"/>
              <a:buChar char="•"/>
            </a:pPr>
            <a:r>
              <a:rPr lang="en" b="1">
                <a:solidFill>
                  <a:schemeClr val="dk1"/>
                </a:solidFill>
                <a:latin typeface="Lobster"/>
                <a:ea typeface="Lobster"/>
                <a:cs typeface="Lobster"/>
                <a:sym typeface="Lobster"/>
              </a:rPr>
              <a:t>Be open to new ideas</a:t>
            </a:r>
            <a:endParaRPr sz="1200" b="1">
              <a:solidFill>
                <a:schemeClr val="dk1"/>
              </a:solidFill>
              <a:latin typeface="Lobster"/>
              <a:ea typeface="Lobster"/>
              <a:cs typeface="Lobster"/>
              <a:sym typeface="Lobster"/>
            </a:endParaRPr>
          </a:p>
          <a:p>
            <a:pPr marL="285750" lvl="0" indent="-273050" algn="l" rtl="0">
              <a:spcBef>
                <a:spcPts val="0"/>
              </a:spcBef>
              <a:spcAft>
                <a:spcPts val="0"/>
              </a:spcAft>
              <a:buClr>
                <a:schemeClr val="dk1"/>
              </a:buClr>
              <a:buSzPts val="1400"/>
              <a:buFont typeface="Lobster"/>
              <a:buChar char="•"/>
            </a:pPr>
            <a:r>
              <a:rPr lang="en" b="1">
                <a:solidFill>
                  <a:schemeClr val="dk1"/>
                </a:solidFill>
                <a:latin typeface="Lobster"/>
                <a:ea typeface="Lobster"/>
                <a:cs typeface="Lobster"/>
                <a:sym typeface="Lobster"/>
              </a:rPr>
              <a:t>Be willing to take risks</a:t>
            </a:r>
            <a:endParaRPr sz="1200" b="1">
              <a:latin typeface="Lobster"/>
              <a:ea typeface="Lobster"/>
              <a:cs typeface="Lobster"/>
              <a:sym typeface="Lobster"/>
            </a:endParaRPr>
          </a:p>
        </p:txBody>
      </p:sp>
      <p:sp>
        <p:nvSpPr>
          <p:cNvPr id="179" name="Google Shape;179;p22"/>
          <p:cNvSpPr txBox="1"/>
          <p:nvPr/>
        </p:nvSpPr>
        <p:spPr>
          <a:xfrm rot="-665846">
            <a:off x="6308874" y="1501514"/>
            <a:ext cx="2585750" cy="5252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latin typeface="Impact"/>
                <a:ea typeface="Impact"/>
                <a:cs typeface="Impact"/>
                <a:sym typeface="Impact"/>
              </a:rPr>
              <a:t>Class rules</a:t>
            </a:r>
            <a:endParaRPr sz="1800" b="1">
              <a:latin typeface="Impact"/>
              <a:ea typeface="Impact"/>
              <a:cs typeface="Impact"/>
              <a:sym typeface="Impact"/>
            </a:endParaRPr>
          </a:p>
        </p:txBody>
      </p:sp>
      <p:sp>
        <p:nvSpPr>
          <p:cNvPr id="180" name="Google Shape;180;p22"/>
          <p:cNvSpPr txBox="1"/>
          <p:nvPr/>
        </p:nvSpPr>
        <p:spPr>
          <a:xfrm rot="630052">
            <a:off x="4573750" y="1417381"/>
            <a:ext cx="2266662" cy="52238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b="1">
                <a:latin typeface="Impact"/>
                <a:ea typeface="Impact"/>
                <a:cs typeface="Impact"/>
                <a:sym typeface="Impact"/>
              </a:rPr>
              <a:t>Skills used</a:t>
            </a:r>
            <a:endParaRPr sz="1700" b="1">
              <a:latin typeface="Impact"/>
              <a:ea typeface="Impact"/>
              <a:cs typeface="Impact"/>
              <a:sym typeface="Impact"/>
            </a:endParaRPr>
          </a:p>
        </p:txBody>
      </p:sp>
      <p:sp>
        <p:nvSpPr>
          <p:cNvPr id="181" name="Google Shape;181;p22"/>
          <p:cNvSpPr/>
          <p:nvPr/>
        </p:nvSpPr>
        <p:spPr>
          <a:xfrm>
            <a:off x="2112225" y="0"/>
            <a:ext cx="2391000" cy="1970100"/>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dirty="0"/>
              <a:t>Students must adhere to student the code of Conduct</a:t>
            </a:r>
            <a:endParaRPr dirty="0"/>
          </a:p>
        </p:txBody>
      </p:sp>
      <p:sp>
        <p:nvSpPr>
          <p:cNvPr id="182" name="Google Shape;182;p22"/>
          <p:cNvSpPr/>
          <p:nvPr/>
        </p:nvSpPr>
        <p:spPr>
          <a:xfrm>
            <a:off x="5509451" y="3442446"/>
            <a:ext cx="3322973" cy="1620653"/>
          </a:xfrm>
          <a:prstGeom prst="verticalScroll">
            <a:avLst>
              <a:gd name="adj" fmla="val 1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dirty="0"/>
              <a:t>Failure to follow class rules will result in the warning procedure:</a:t>
            </a:r>
            <a:endParaRPr dirty="0"/>
          </a:p>
          <a:p>
            <a:pPr marL="457200" lvl="0" indent="-317500" algn="l" rtl="0">
              <a:spcBef>
                <a:spcPts val="0"/>
              </a:spcBef>
              <a:spcAft>
                <a:spcPts val="0"/>
              </a:spcAft>
              <a:buSzPts val="1400"/>
              <a:buAutoNum type="arabicPeriod"/>
            </a:pPr>
            <a:r>
              <a:rPr lang="en" dirty="0"/>
              <a:t>Verbal warning</a:t>
            </a:r>
          </a:p>
          <a:p>
            <a:pPr marL="457200" lvl="0" indent="-317500" algn="l" rtl="0">
              <a:spcBef>
                <a:spcPts val="0"/>
              </a:spcBef>
              <a:spcAft>
                <a:spcPts val="0"/>
              </a:spcAft>
              <a:buSzPts val="1400"/>
              <a:buAutoNum type="arabicPeriod"/>
            </a:pPr>
            <a:r>
              <a:rPr lang="en" dirty="0"/>
              <a:t>Student/Teacher Conference</a:t>
            </a:r>
            <a:endParaRPr dirty="0"/>
          </a:p>
          <a:p>
            <a:pPr marL="457200" lvl="0" indent="-317500" algn="l" rtl="0">
              <a:spcBef>
                <a:spcPts val="0"/>
              </a:spcBef>
              <a:spcAft>
                <a:spcPts val="0"/>
              </a:spcAft>
              <a:buSzPts val="1400"/>
              <a:buAutoNum type="arabicPeriod"/>
            </a:pPr>
            <a:r>
              <a:rPr lang="en" dirty="0"/>
              <a:t>Email home with documentation</a:t>
            </a:r>
            <a:endParaRPr dirty="0"/>
          </a:p>
          <a:p>
            <a:pPr marL="457200" lvl="0" indent="-317500" algn="l" rtl="0">
              <a:spcBef>
                <a:spcPts val="0"/>
              </a:spcBef>
              <a:spcAft>
                <a:spcPts val="0"/>
              </a:spcAft>
              <a:buSzPts val="1400"/>
              <a:buAutoNum type="arabicPeriod"/>
            </a:pPr>
            <a:r>
              <a:rPr lang="en" dirty="0"/>
              <a:t>Dean referral (Demerit)</a:t>
            </a:r>
            <a:endParaRPr dirty="0"/>
          </a:p>
        </p:txBody>
      </p:sp>
      <p:sp>
        <p:nvSpPr>
          <p:cNvPr id="16" name="Google Shape;206;p25">
            <a:extLst>
              <a:ext uri="{FF2B5EF4-FFF2-40B4-BE49-F238E27FC236}">
                <a16:creationId xmlns:a16="http://schemas.microsoft.com/office/drawing/2014/main" id="{6DBF3ECB-4383-416B-8AA3-3FD828FBF645}"/>
              </a:ext>
            </a:extLst>
          </p:cNvPr>
          <p:cNvSpPr/>
          <p:nvPr/>
        </p:nvSpPr>
        <p:spPr>
          <a:xfrm rot="1063292">
            <a:off x="5759299" y="97703"/>
            <a:ext cx="1584803" cy="1331295"/>
          </a:xfrm>
          <a:prstGeom prst="verticalScroll">
            <a:avLst>
              <a:gd name="adj" fmla="val 1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dirty="0"/>
              <a:t>Attendance will be taken at the beginning of every class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i="1" dirty="0">
                <a:latin typeface="Comic Sans MS"/>
                <a:ea typeface="Comic Sans MS"/>
                <a:cs typeface="Comic Sans MS"/>
                <a:sym typeface="Comic Sans MS"/>
              </a:rPr>
              <a:t>Important Info:</a:t>
            </a:r>
            <a:endParaRPr i="1" dirty="0">
              <a:latin typeface="Comic Sans MS"/>
              <a:ea typeface="Comic Sans MS"/>
              <a:cs typeface="Comic Sans MS"/>
              <a:sym typeface="Comic Sans MS"/>
            </a:endParaRPr>
          </a:p>
        </p:txBody>
      </p:sp>
      <p:sp>
        <p:nvSpPr>
          <p:cNvPr id="5" name="Text Placeholder 4">
            <a:extLst>
              <a:ext uri="{FF2B5EF4-FFF2-40B4-BE49-F238E27FC236}">
                <a16:creationId xmlns:a16="http://schemas.microsoft.com/office/drawing/2014/main" id="{373CCA52-5563-43B2-AFC4-4775122AEC3A}"/>
              </a:ext>
            </a:extLst>
          </p:cNvPr>
          <p:cNvSpPr>
            <a:spLocks noGrp="1"/>
          </p:cNvSpPr>
          <p:nvPr>
            <p:ph type="body" idx="1"/>
          </p:nvPr>
        </p:nvSpPr>
        <p:spPr>
          <a:xfrm>
            <a:off x="311700" y="1152475"/>
            <a:ext cx="8432250" cy="4168825"/>
          </a:xfrm>
        </p:spPr>
        <p:txBody>
          <a:bodyPr/>
          <a:lstStyle/>
          <a:p>
            <a:r>
              <a:rPr lang="en-US" sz="1400" dirty="0"/>
              <a:t>All warm-ups are reviewed each day.  I randomly select 1 warm-ups at to grade. </a:t>
            </a:r>
          </a:p>
          <a:p>
            <a:r>
              <a:rPr lang="en-US" sz="1400" dirty="0"/>
              <a:t>Students are required to keep an organized binder. </a:t>
            </a:r>
          </a:p>
          <a:p>
            <a:r>
              <a:rPr lang="en-US" sz="1400" dirty="0"/>
              <a:t>Students are notified of upcoming assessments verbally, on the board in class, update reminders in Schoology and on the calendar in Schoology.</a:t>
            </a:r>
          </a:p>
          <a:p>
            <a:r>
              <a:rPr lang="en-US" sz="1400" dirty="0"/>
              <a:t>Students may not submit formatives beyond one week of the due date for credit.  </a:t>
            </a:r>
          </a:p>
          <a:p>
            <a:r>
              <a:rPr lang="en-US" sz="1400" dirty="0"/>
              <a:t>Make-up work takes much longer to grade than work submitted on time!</a:t>
            </a:r>
          </a:p>
          <a:p>
            <a:pPr marL="114300" indent="0">
              <a:buNone/>
            </a:pPr>
            <a:r>
              <a:rPr lang="en-US" sz="1400" dirty="0"/>
              <a:t>How can I help my child be successful in Intermediate Spanish?</a:t>
            </a:r>
          </a:p>
          <a:p>
            <a:pPr marL="342900" marR="0" lvl="0">
              <a:spcBef>
                <a:spcPts val="0"/>
              </a:spcBef>
              <a:spcAft>
                <a:spcPts val="0"/>
              </a:spcAft>
              <a:buAutoNum type="arabicPeriod"/>
              <a:tabLst>
                <a:tab pos="6162675" algn="l"/>
              </a:tabLst>
            </a:pPr>
            <a:r>
              <a:rPr lang="en-US" sz="1400" dirty="0">
                <a:solidFill>
                  <a:srgbClr val="000000"/>
                </a:solidFill>
                <a:effectLst/>
                <a:latin typeface="Arial" panose="020B0604020202020204" pitchFamily="34" charset="0"/>
                <a:ea typeface="Arial" panose="020B0604020202020204" pitchFamily="34" charset="0"/>
              </a:rPr>
              <a:t>Review the class expectations with your child.  I will be addressing them in class, but your support at home is appreciated too!</a:t>
            </a:r>
            <a:endParaRPr lang="en-US" sz="1400" dirty="0">
              <a:latin typeface="Times New Roman" panose="02020603050405020304" pitchFamily="18" charset="0"/>
              <a:ea typeface="Arial" panose="020B0604020202020204" pitchFamily="34" charset="0"/>
            </a:endParaRPr>
          </a:p>
          <a:p>
            <a:pPr marL="342900" marR="0" lvl="0">
              <a:spcBef>
                <a:spcPts val="0"/>
              </a:spcBef>
              <a:spcAft>
                <a:spcPts val="0"/>
              </a:spcAft>
              <a:buAutoNum type="arabicPeriod"/>
              <a:tabLst>
                <a:tab pos="6162675" algn="l"/>
              </a:tabLst>
            </a:pPr>
            <a:r>
              <a:rPr lang="en-US" sz="1400" dirty="0">
                <a:solidFill>
                  <a:srgbClr val="000000"/>
                </a:solidFill>
                <a:effectLst/>
                <a:latin typeface="Arial" panose="020B0604020202020204" pitchFamily="34" charset="0"/>
                <a:ea typeface="Arial" panose="020B0604020202020204" pitchFamily="34" charset="0"/>
              </a:rPr>
              <a:t>Ensure sure he/she is here at school and has good attendance.</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6162675" algn="l"/>
              </a:tabLst>
            </a:pPr>
            <a:r>
              <a:rPr lang="en-US" sz="1400" dirty="0">
                <a:solidFill>
                  <a:srgbClr val="000000"/>
                </a:solidFill>
                <a:effectLst/>
                <a:latin typeface="Arial" panose="020B0604020202020204" pitchFamily="34" charset="0"/>
                <a:ea typeface="Arial" panose="020B0604020202020204" pitchFamily="34" charset="0"/>
              </a:rPr>
              <a:t>Remind your child to save socializing for before school, the hallways, lunch, and after school.</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6162675" algn="l"/>
              </a:tabLst>
            </a:pPr>
            <a:r>
              <a:rPr lang="en-US" sz="1400" dirty="0">
                <a:solidFill>
                  <a:srgbClr val="000000"/>
                </a:solidFill>
                <a:effectLst/>
                <a:latin typeface="Arial" panose="020B0604020202020204" pitchFamily="34" charset="0"/>
                <a:ea typeface="Arial" panose="020B0604020202020204" pitchFamily="34" charset="0"/>
              </a:rPr>
              <a:t>Stress the importance of respecting the teacher.  </a:t>
            </a:r>
            <a:endParaRPr lang="en-US" sz="14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6162675" algn="l"/>
              </a:tabLst>
            </a:pPr>
            <a:r>
              <a:rPr lang="en-US" sz="1400" b="1" dirty="0">
                <a:solidFill>
                  <a:srgbClr val="000000"/>
                </a:solidFill>
                <a:effectLst/>
                <a:latin typeface="Arial" panose="020B0604020202020204" pitchFamily="34" charset="0"/>
                <a:ea typeface="Arial" panose="020B0604020202020204" pitchFamily="34" charset="0"/>
              </a:rPr>
              <a:t>Empower your child to check Schoology for posted upcoming assignments and HAC for any missing assignments.</a:t>
            </a:r>
            <a:endParaRPr lang="en-US" sz="1400" b="1"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tabLst>
                <a:tab pos="6162675" algn="l"/>
              </a:tabLst>
            </a:pPr>
            <a:r>
              <a:rPr lang="en-US" sz="1400" b="1" dirty="0">
                <a:solidFill>
                  <a:srgbClr val="000000"/>
                </a:solidFill>
                <a:effectLst/>
                <a:latin typeface="Arial" panose="020B0604020202020204" pitchFamily="34" charset="0"/>
                <a:ea typeface="Arial" panose="020B0604020202020204" pitchFamily="34" charset="0"/>
              </a:rPr>
              <a:t>Encourage your child to study!!</a:t>
            </a:r>
            <a:endParaRPr lang="en-US" sz="1400" b="1" dirty="0">
              <a:effectLst/>
              <a:latin typeface="Times New Roman" panose="02020603050405020304" pitchFamily="18" charset="0"/>
              <a:ea typeface="Times New Roman" panose="02020603050405020304" pitchFamily="18" charset="0"/>
            </a:endParaRPr>
          </a:p>
          <a:p>
            <a:pPr marL="114300" indent="0">
              <a:buNone/>
            </a:pPr>
            <a:endParaRPr lang="en-US" dirty="0"/>
          </a:p>
          <a:p>
            <a:pPr marL="114300" indent="0">
              <a:buNone/>
            </a:pPr>
            <a:endParaRPr lang="en-US" dirty="0"/>
          </a:p>
          <a:p>
            <a:pPr marL="114300" indent="0">
              <a:buNone/>
            </a:pPr>
            <a:endParaRPr lang="en-US" dirty="0"/>
          </a:p>
          <a:p>
            <a:pPr marL="114300" indent="0">
              <a:buNone/>
            </a:pPr>
            <a:endParaRPr lang="en-US" dirty="0"/>
          </a:p>
          <a:p>
            <a:pPr marL="114300" indent="0">
              <a:buNone/>
            </a:pPr>
            <a:r>
              <a:rPr lang="en-US" dirty="0"/>
              <a:t> </a:t>
            </a:r>
          </a:p>
          <a:p>
            <a:endParaRPr lang="en-US" dirty="0"/>
          </a:p>
        </p:txBody>
      </p:sp>
    </p:spTree>
    <p:extLst>
      <p:ext uri="{BB962C8B-B14F-4D97-AF65-F5344CB8AC3E}">
        <p14:creationId xmlns:p14="http://schemas.microsoft.com/office/powerpoint/2010/main" val="569142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Clr>
                <a:schemeClr val="dk1"/>
              </a:buClr>
              <a:buSzPts val="1100"/>
              <a:buFont typeface="Arial"/>
              <a:buNone/>
            </a:pPr>
            <a:r>
              <a:rPr lang="en" sz="2700" b="1" u="sng" dirty="0">
                <a:latin typeface="Lobster"/>
                <a:ea typeface="Lobster"/>
                <a:cs typeface="Lobster"/>
                <a:sym typeface="Lobster"/>
              </a:rPr>
              <a:t>Spanish Beginning Course Description:</a:t>
            </a:r>
            <a:endParaRPr sz="2700" b="1" u="sng" dirty="0">
              <a:latin typeface="Lobster"/>
              <a:ea typeface="Lobster"/>
              <a:cs typeface="Lobster"/>
              <a:sym typeface="Lobster"/>
            </a:endParaRPr>
          </a:p>
          <a:p>
            <a:pPr marL="0" lvl="0" indent="0" algn="l" rtl="0">
              <a:spcBef>
                <a:spcPts val="1200"/>
              </a:spcBef>
              <a:spcAft>
                <a:spcPts val="0"/>
              </a:spcAft>
              <a:buNone/>
            </a:pPr>
            <a:endParaRPr dirty="0"/>
          </a:p>
        </p:txBody>
      </p:sp>
      <p:sp>
        <p:nvSpPr>
          <p:cNvPr id="95" name="Google Shape;95;p15"/>
          <p:cNvSpPr txBox="1">
            <a:spLocks noGrp="1"/>
          </p:cNvSpPr>
          <p:nvPr>
            <p:ph type="body" idx="1"/>
          </p:nvPr>
        </p:nvSpPr>
        <p:spPr>
          <a:xfrm>
            <a:off x="487695" y="1017725"/>
            <a:ext cx="8520600" cy="3769020"/>
          </a:xfrm>
          <a:prstGeom prst="rect">
            <a:avLst/>
          </a:prstGeom>
        </p:spPr>
        <p:txBody>
          <a:bodyPr spcFirstLastPara="1" wrap="square" lIns="91425" tIns="91425" rIns="91425" bIns="91425" anchor="t" anchorCtr="0">
            <a:noAutofit/>
          </a:bodyPr>
          <a:lstStyle/>
          <a:p>
            <a:pPr marL="0" indent="0" algn="just">
              <a:spcBef>
                <a:spcPts val="1200"/>
              </a:spcBef>
              <a:buClr>
                <a:schemeClr val="dk1"/>
              </a:buClr>
              <a:buSzPts val="1100"/>
              <a:buNone/>
            </a:pPr>
            <a:r>
              <a:rPr lang="en" sz="1100" b="1" dirty="0">
                <a:solidFill>
                  <a:schemeClr val="dk1"/>
                </a:solidFill>
              </a:rPr>
              <a:t> </a:t>
            </a:r>
            <a:r>
              <a:rPr lang="en-US" sz="1800" dirty="0">
                <a:solidFill>
                  <a:schemeClr val="tx1"/>
                </a:solidFill>
                <a:effectLst/>
                <a:latin typeface="+mn-lt"/>
                <a:ea typeface="Calibri" panose="020F0502020204030204" pitchFamily="34" charset="0"/>
                <a:cs typeface="Times New Roman" panose="02020603050405020304" pitchFamily="18" charset="0"/>
              </a:rPr>
              <a:t>The</a:t>
            </a:r>
            <a:r>
              <a:rPr lang="en-US" sz="1800" dirty="0">
                <a:effectLst/>
                <a:latin typeface="+mn-lt"/>
                <a:ea typeface="Calibri" panose="020F0502020204030204" pitchFamily="34" charset="0"/>
                <a:cs typeface="Times New Roman" panose="02020603050405020304" pitchFamily="18" charset="0"/>
              </a:rPr>
              <a:t> M/J Beginning Spanish course is an introductory course that presents vocabulary and grammar needed by beginning students to use in basic conversations. Students will also have the opportunity to learn about different cultural aspects related to the Spanish language from various countries. This course is modeled on the communicative approach where emphasis is placed on communicating a message through meaning-bearing input and structures output rather than just repetition ad rote memorization. While it is important for you to study vocabulary and produce the language, our approach will be directed toward the exploration and understanding of the language. Students are expected to use the target language every day</a:t>
            </a:r>
            <a:r>
              <a:rPr lang="en-US" dirty="0">
                <a:latin typeface="+mn-lt"/>
                <a:ea typeface="Calibri" panose="020F0502020204030204" pitchFamily="34" charset="0"/>
                <a:cs typeface="Times New Roman" panose="02020603050405020304" pitchFamily="18" charset="0"/>
              </a:rPr>
              <a:t> </a:t>
            </a:r>
            <a:r>
              <a:rPr lang="en-US" sz="1800" dirty="0">
                <a:effectLst/>
                <a:latin typeface="+mn-lt"/>
                <a:ea typeface="Calibri" panose="020F0502020204030204" pitchFamily="34" charset="0"/>
                <a:cs typeface="Times New Roman" panose="02020603050405020304" pitchFamily="18" charset="0"/>
              </a:rPr>
              <a:t>and have fun exploring the Spanish language culture.</a:t>
            </a:r>
          </a:p>
          <a:p>
            <a:pPr marL="0" indent="0" algn="just">
              <a:spcBef>
                <a:spcPts val="1200"/>
              </a:spcBef>
              <a:buClr>
                <a:schemeClr val="dk1"/>
              </a:buClr>
              <a:buSzPts val="1100"/>
              <a:buNone/>
            </a:pPr>
            <a:endParaRPr lang="en-US" dirty="0">
              <a:effectLst/>
              <a:latin typeface="+mn-lt"/>
              <a:ea typeface="Calibri" panose="020F0502020204030204" pitchFamily="34" charset="0"/>
              <a:cs typeface="Times New Roman" panose="02020603050405020304" pitchFamily="18" charset="0"/>
            </a:endParaRPr>
          </a:p>
          <a:p>
            <a:pPr marL="0" lvl="0" indent="0" algn="just" rtl="0">
              <a:spcBef>
                <a:spcPts val="1200"/>
              </a:spcBef>
              <a:spcAft>
                <a:spcPts val="0"/>
              </a:spcAft>
              <a:buClr>
                <a:schemeClr val="dk1"/>
              </a:buClr>
              <a:buSzPts val="1100"/>
              <a:buFont typeface="Arial"/>
              <a:buNone/>
            </a:pPr>
            <a:endParaRPr sz="1100" b="1" dirty="0">
              <a:solidFill>
                <a:schemeClr val="dk1"/>
              </a:solidFill>
            </a:endParaRPr>
          </a:p>
          <a:p>
            <a:pPr marL="0" lvl="0" indent="0" algn="l" rtl="0">
              <a:spcBef>
                <a:spcPts val="1200"/>
              </a:spcBef>
              <a:spcAft>
                <a:spcPts val="160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CE06-2AE0-47DB-7F2D-0BF0496272B4}"/>
              </a:ext>
            </a:extLst>
          </p:cNvPr>
          <p:cNvSpPr>
            <a:spLocks noGrp="1"/>
          </p:cNvSpPr>
          <p:nvPr>
            <p:ph type="title"/>
          </p:nvPr>
        </p:nvSpPr>
        <p:spPr/>
        <p:txBody>
          <a:bodyPr/>
          <a:lstStyle/>
          <a:p>
            <a:r>
              <a:rPr lang="en" b="1" u="sng" dirty="0">
                <a:latin typeface="Lobster"/>
                <a:ea typeface="Lobster"/>
                <a:cs typeface="Lobster"/>
                <a:sym typeface="Lobster"/>
              </a:rPr>
              <a:t>Spanish Intermediate Course Description:</a:t>
            </a:r>
            <a:endParaRPr lang="en-US" dirty="0"/>
          </a:p>
        </p:txBody>
      </p:sp>
      <p:sp>
        <p:nvSpPr>
          <p:cNvPr id="3" name="Text Placeholder 2">
            <a:extLst>
              <a:ext uri="{FF2B5EF4-FFF2-40B4-BE49-F238E27FC236}">
                <a16:creationId xmlns:a16="http://schemas.microsoft.com/office/drawing/2014/main" id="{B54D08F7-F616-2B1B-F5C4-D3CE9ED81772}"/>
              </a:ext>
            </a:extLst>
          </p:cNvPr>
          <p:cNvSpPr>
            <a:spLocks noGrp="1"/>
          </p:cNvSpPr>
          <p:nvPr>
            <p:ph type="body" idx="1"/>
          </p:nvPr>
        </p:nvSpPr>
        <p:spPr>
          <a:xfrm>
            <a:off x="318627" y="1159402"/>
            <a:ext cx="8520600" cy="3416400"/>
          </a:xfrm>
        </p:spPr>
        <p:txBody>
          <a:bodyPr/>
          <a:lstStyle/>
          <a:p>
            <a:pPr marL="114300" indent="0">
              <a:buNone/>
            </a:pPr>
            <a:r>
              <a:rPr lang="en-US" dirty="0">
                <a:solidFill>
                  <a:schemeClr val="tx1"/>
                </a:solidFill>
                <a:ea typeface="Calibri" panose="020F0502020204030204" pitchFamily="34" charset="0"/>
                <a:cs typeface="Times New Roman" panose="02020603050405020304" pitchFamily="18" charset="0"/>
              </a:rPr>
              <a:t>The</a:t>
            </a:r>
            <a:r>
              <a:rPr lang="en-US" dirty="0">
                <a:ea typeface="Calibri" panose="020F0502020204030204" pitchFamily="34" charset="0"/>
                <a:cs typeface="Times New Roman" panose="02020603050405020304" pitchFamily="18" charset="0"/>
              </a:rPr>
              <a:t> M/J Intermediate Spanish course is a continuation of M/J Beginning Spanish.  We will expand on vocabulary and grammar and continue our communicative approach to learning by engaging in speaking, listening, reading and writing skills. Students will also have the opportunity to learn about different cultural aspects related to the Spanish language from various countries. Students are expected to use the target language every day and have fun exploring the Spanish language culture.  At the end of this course, students who do very well in both Beginner and Intermediate Spanish can choose to earn a high school credit for level 1 Spanish.</a:t>
            </a:r>
          </a:p>
          <a:p>
            <a:pPr marL="114300" indent="0">
              <a:buNone/>
            </a:pPr>
            <a:endParaRPr lang="en-US" dirty="0"/>
          </a:p>
        </p:txBody>
      </p:sp>
    </p:spTree>
    <p:extLst>
      <p:ext uri="{BB962C8B-B14F-4D97-AF65-F5344CB8AC3E}">
        <p14:creationId xmlns:p14="http://schemas.microsoft.com/office/powerpoint/2010/main" val="200474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7BEC6-E616-EDB9-7972-CCE80CD7EAFB}"/>
              </a:ext>
            </a:extLst>
          </p:cNvPr>
          <p:cNvSpPr>
            <a:spLocks noGrp="1"/>
          </p:cNvSpPr>
          <p:nvPr>
            <p:ph type="title"/>
          </p:nvPr>
        </p:nvSpPr>
        <p:spPr/>
        <p:txBody>
          <a:bodyPr/>
          <a:lstStyle/>
          <a:p>
            <a:r>
              <a:rPr lang="en-US" dirty="0"/>
              <a:t>SCHOOLOGY</a:t>
            </a:r>
          </a:p>
        </p:txBody>
      </p:sp>
      <p:sp>
        <p:nvSpPr>
          <p:cNvPr id="3" name="Text Placeholder 2">
            <a:extLst>
              <a:ext uri="{FF2B5EF4-FFF2-40B4-BE49-F238E27FC236}">
                <a16:creationId xmlns:a16="http://schemas.microsoft.com/office/drawing/2014/main" id="{D5F7D044-DD90-3B2D-6527-C662079DF252}"/>
              </a:ext>
            </a:extLst>
          </p:cNvPr>
          <p:cNvSpPr>
            <a:spLocks noGrp="1"/>
          </p:cNvSpPr>
          <p:nvPr>
            <p:ph type="body" idx="1"/>
          </p:nvPr>
        </p:nvSpPr>
        <p:spPr/>
        <p:txBody>
          <a:bodyPr/>
          <a:lstStyle/>
          <a:p>
            <a:r>
              <a:rPr lang="en-US" dirty="0"/>
              <a:t>The weekly agenda is posted Friday afternoons for the upcoming week.</a:t>
            </a:r>
          </a:p>
          <a:p>
            <a:r>
              <a:rPr lang="en-US" dirty="0"/>
              <a:t>All formatives and </a:t>
            </a:r>
            <a:r>
              <a:rPr lang="en-US" dirty="0" err="1"/>
              <a:t>summatives</a:t>
            </a:r>
            <a:r>
              <a:rPr lang="en-US" dirty="0"/>
              <a:t> are announced on the Schoology Calendar at least 3 days in advance.</a:t>
            </a:r>
          </a:p>
          <a:p>
            <a:r>
              <a:rPr lang="en-US" dirty="0"/>
              <a:t>Each chapter has a folder.  All notes, review games, and classwork can be found under the chapter folder.  For example: Capitulo 1A </a:t>
            </a:r>
          </a:p>
          <a:p>
            <a:r>
              <a:rPr lang="en-US" dirty="0"/>
              <a:t>I post review games for each vocab and grammar topic that we cover.  These are a great study resource, but studying notes are the best resource.  </a:t>
            </a:r>
          </a:p>
        </p:txBody>
      </p:sp>
    </p:spTree>
    <p:extLst>
      <p:ext uri="{BB962C8B-B14F-4D97-AF65-F5344CB8AC3E}">
        <p14:creationId xmlns:p14="http://schemas.microsoft.com/office/powerpoint/2010/main" val="500932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latin typeface="Comic Sans MS"/>
                <a:ea typeface="Comic Sans MS"/>
                <a:cs typeface="Comic Sans MS"/>
                <a:sym typeface="Comic Sans MS"/>
              </a:rPr>
              <a:t>Course at a Glance Beginning</a:t>
            </a:r>
            <a:endParaRPr i="1" dirty="0">
              <a:latin typeface="Comic Sans MS"/>
              <a:ea typeface="Comic Sans MS"/>
              <a:cs typeface="Comic Sans MS"/>
              <a:sym typeface="Comic Sans MS"/>
            </a:endParaRPr>
          </a:p>
        </p:txBody>
      </p:sp>
      <p:sp>
        <p:nvSpPr>
          <p:cNvPr id="224" name="Google Shape;224;p27"/>
          <p:cNvSpPr txBox="1">
            <a:spLocks noGrp="1"/>
          </p:cNvSpPr>
          <p:nvPr>
            <p:ph type="body" idx="1"/>
          </p:nvPr>
        </p:nvSpPr>
        <p:spPr>
          <a:xfrm>
            <a:off x="311700" y="1241525"/>
            <a:ext cx="3993300" cy="3327300"/>
          </a:xfrm>
          <a:prstGeom prst="rect">
            <a:avLst/>
          </a:prstGeom>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ES" u="sng" dirty="0" err="1"/>
              <a:t>Quarter</a:t>
            </a:r>
            <a:r>
              <a:rPr lang="es-ES" u="sng" dirty="0"/>
              <a:t> 1: Para Empezar</a:t>
            </a:r>
            <a:endParaRPr lang="es-ES" b="1" u="sng" dirty="0">
              <a:solidFill>
                <a:schemeClr val="dk1"/>
              </a:solidFill>
            </a:endParaRPr>
          </a:p>
          <a:p>
            <a:pPr marL="63500" lvl="0" indent="0" algn="l" rtl="0">
              <a:lnSpc>
                <a:spcPct val="121818"/>
              </a:lnSpc>
              <a:spcBef>
                <a:spcPts val="1600"/>
              </a:spcBef>
              <a:spcAft>
                <a:spcPts val="0"/>
              </a:spcAft>
              <a:buNone/>
            </a:pPr>
            <a:r>
              <a:rPr lang="es-ES" sz="1200" b="1" dirty="0">
                <a:solidFill>
                  <a:schemeClr val="dk1"/>
                </a:solidFill>
                <a:latin typeface="+mj-lt"/>
                <a:ea typeface="Times New Roman"/>
                <a:cs typeface="Times New Roman"/>
                <a:sym typeface="Times New Roman"/>
              </a:rPr>
              <a:t>1- En la escuela</a:t>
            </a:r>
          </a:p>
          <a:p>
            <a:pPr marL="63500" lvl="0" indent="0" algn="l" rtl="0">
              <a:lnSpc>
                <a:spcPct val="121818"/>
              </a:lnSpc>
              <a:spcBef>
                <a:spcPts val="1200"/>
              </a:spcBef>
              <a:spcAft>
                <a:spcPts val="0"/>
              </a:spcAft>
              <a:buClr>
                <a:schemeClr val="dk1"/>
              </a:buClr>
              <a:buSzPts val="1100"/>
              <a:buFont typeface="Arial"/>
              <a:buNone/>
            </a:pPr>
            <a:r>
              <a:rPr lang="es-ES" sz="1200" b="1" dirty="0">
                <a:solidFill>
                  <a:schemeClr val="dk1"/>
                </a:solidFill>
                <a:latin typeface="+mj-lt"/>
                <a:ea typeface="Times New Roman"/>
                <a:cs typeface="Times New Roman"/>
                <a:sym typeface="Times New Roman"/>
              </a:rPr>
              <a:t>2- En la clase</a:t>
            </a:r>
          </a:p>
          <a:p>
            <a:pPr marL="63500" lvl="0" indent="0" algn="l" rtl="0">
              <a:lnSpc>
                <a:spcPct val="121818"/>
              </a:lnSpc>
              <a:spcBef>
                <a:spcPts val="1200"/>
              </a:spcBef>
              <a:spcAft>
                <a:spcPts val="0"/>
              </a:spcAft>
              <a:buClr>
                <a:schemeClr val="dk1"/>
              </a:buClr>
              <a:buSzPts val="1100"/>
              <a:buFont typeface="Arial"/>
              <a:buNone/>
            </a:pPr>
            <a:r>
              <a:rPr lang="es-ES" sz="1200" b="1" dirty="0">
                <a:solidFill>
                  <a:schemeClr val="dk1"/>
                </a:solidFill>
                <a:latin typeface="+mj-lt"/>
                <a:ea typeface="Times New Roman"/>
                <a:cs typeface="Times New Roman"/>
                <a:sym typeface="Times New Roman"/>
              </a:rPr>
              <a:t>3- El tiempo</a:t>
            </a:r>
          </a:p>
          <a:p>
            <a:pPr marL="0" lvl="0" indent="0" algn="l" rtl="0">
              <a:spcBef>
                <a:spcPts val="1200"/>
              </a:spcBef>
              <a:spcAft>
                <a:spcPts val="0"/>
              </a:spcAft>
              <a:buNone/>
            </a:pPr>
            <a:r>
              <a:rPr lang="es-ES" u="sng" dirty="0" err="1"/>
              <a:t>Quarter</a:t>
            </a:r>
            <a:r>
              <a:rPr lang="es-ES" u="sng" dirty="0"/>
              <a:t> 2: Cap. 1 Mis amigos y yo</a:t>
            </a:r>
          </a:p>
          <a:p>
            <a:pPr marL="0" indent="0">
              <a:spcBef>
                <a:spcPts val="1600"/>
              </a:spcBef>
              <a:buClr>
                <a:schemeClr val="dk1"/>
              </a:buClr>
              <a:buSzPts val="1100"/>
              <a:buNone/>
            </a:pPr>
            <a:r>
              <a:rPr lang="es-ES" sz="1200" b="1" dirty="0">
                <a:solidFill>
                  <a:schemeClr val="dk1"/>
                </a:solidFill>
                <a:latin typeface="+mj-lt"/>
              </a:rPr>
              <a:t>Capítulo 1A: </a:t>
            </a:r>
            <a:r>
              <a:rPr lang="es-ES" sz="1200" b="1" dirty="0">
                <a:solidFill>
                  <a:schemeClr val="dk1"/>
                </a:solidFill>
                <a:latin typeface="+mj-lt"/>
                <a:ea typeface="Times New Roman"/>
                <a:cs typeface="Times New Roman"/>
                <a:sym typeface="Times New Roman"/>
              </a:rPr>
              <a:t>¿Qué te gusta hacer?</a:t>
            </a:r>
          </a:p>
          <a:p>
            <a:pPr marL="0" indent="0">
              <a:spcBef>
                <a:spcPts val="1600"/>
              </a:spcBef>
              <a:buClr>
                <a:schemeClr val="dk1"/>
              </a:buClr>
              <a:buSzPts val="1100"/>
              <a:buNone/>
            </a:pPr>
            <a:endParaRPr lang="es-ES" sz="1200" b="1" dirty="0">
              <a:solidFill>
                <a:schemeClr val="dk1"/>
              </a:solidFill>
              <a:latin typeface="+mj-lt"/>
              <a:ea typeface="Times New Roman"/>
              <a:cs typeface="Times New Roman"/>
              <a:sym typeface="Times New Roman"/>
            </a:endParaRPr>
          </a:p>
          <a:p>
            <a:pPr marL="0" indent="0">
              <a:buNone/>
            </a:pPr>
            <a:r>
              <a:rPr lang="es-ES" sz="1200" dirty="0">
                <a:solidFill>
                  <a:schemeClr val="dk1"/>
                </a:solidFill>
                <a:latin typeface="+mj-lt"/>
                <a:ea typeface="Calibri"/>
                <a:cs typeface="Arial" panose="020B0604020202020204" pitchFamily="34" charset="0"/>
                <a:sym typeface="Calibri"/>
              </a:rPr>
              <a:t>C</a:t>
            </a:r>
            <a:r>
              <a:rPr lang="es-ES" sz="1200" b="1" dirty="0">
                <a:solidFill>
                  <a:schemeClr val="dk1"/>
                </a:solidFill>
                <a:latin typeface="+mj-lt"/>
                <a:ea typeface="Calibri"/>
                <a:cs typeface="Arial" panose="020B0604020202020204" pitchFamily="34" charset="0"/>
                <a:sym typeface="Calibri"/>
              </a:rPr>
              <a:t>apítulo 1B: </a:t>
            </a:r>
            <a:r>
              <a:rPr lang="es-ES" sz="1200" b="1" dirty="0">
                <a:solidFill>
                  <a:schemeClr val="dk1"/>
                </a:solidFill>
                <a:latin typeface="+mj-lt"/>
                <a:ea typeface="Times New Roman"/>
                <a:cs typeface="Times New Roman"/>
                <a:sym typeface="Times New Roman"/>
              </a:rPr>
              <a:t>Y tú, ¿cómo eres?</a:t>
            </a:r>
          </a:p>
          <a:p>
            <a:pPr marL="0" lvl="0" indent="0" algn="l" rtl="0">
              <a:spcBef>
                <a:spcPts val="1200"/>
              </a:spcBef>
              <a:spcAft>
                <a:spcPts val="0"/>
              </a:spcAft>
              <a:buNone/>
            </a:pPr>
            <a:endParaRPr sz="1100" dirty="0">
              <a:solidFill>
                <a:schemeClr val="dk1"/>
              </a:solidFill>
            </a:endParaRPr>
          </a:p>
          <a:p>
            <a:pPr marL="0" lvl="0" indent="0" algn="l" rtl="0">
              <a:spcBef>
                <a:spcPts val="1600"/>
              </a:spcBef>
              <a:spcAft>
                <a:spcPts val="0"/>
              </a:spcAft>
              <a:buNone/>
            </a:pPr>
            <a:endParaRPr sz="1100" b="1" dirty="0">
              <a:solidFill>
                <a:schemeClr val="dk1"/>
              </a:solidFill>
              <a:latin typeface="Calibri"/>
              <a:ea typeface="Calibri"/>
              <a:cs typeface="Calibri"/>
              <a:sym typeface="Calibri"/>
            </a:endParaRPr>
          </a:p>
          <a:p>
            <a:pPr marL="0" lvl="0" indent="0" algn="l" rtl="0">
              <a:spcBef>
                <a:spcPts val="1600"/>
              </a:spcBef>
              <a:spcAft>
                <a:spcPts val="1600"/>
              </a:spcAft>
              <a:buNone/>
            </a:pPr>
            <a:endParaRPr sz="1100" b="1" dirty="0">
              <a:solidFill>
                <a:schemeClr val="dk1"/>
              </a:solidFill>
              <a:latin typeface="Calibri"/>
              <a:ea typeface="Calibri"/>
              <a:cs typeface="Calibri"/>
              <a:sym typeface="Calibri"/>
            </a:endParaRPr>
          </a:p>
        </p:txBody>
      </p:sp>
      <p:sp>
        <p:nvSpPr>
          <p:cNvPr id="225" name="Google Shape;225;p27"/>
          <p:cNvSpPr txBox="1">
            <a:spLocks noGrp="1"/>
          </p:cNvSpPr>
          <p:nvPr>
            <p:ph type="body" idx="1"/>
          </p:nvPr>
        </p:nvSpPr>
        <p:spPr>
          <a:xfrm>
            <a:off x="4572000" y="1241525"/>
            <a:ext cx="3925200" cy="3327300"/>
          </a:xfrm>
          <a:prstGeom prst="rect">
            <a:avLst/>
          </a:prstGeom>
          <a:ln w="762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s-ES" u="sng" dirty="0" err="1"/>
              <a:t>Quarter</a:t>
            </a:r>
            <a:r>
              <a:rPr lang="es-ES" u="sng" dirty="0"/>
              <a:t> 3: Cap. 2 La escuela</a:t>
            </a:r>
            <a:endParaRPr lang="es-ES" b="1" u="sng" dirty="0">
              <a:solidFill>
                <a:schemeClr val="dk1"/>
              </a:solidFill>
            </a:endParaRPr>
          </a:p>
          <a:p>
            <a:pPr marL="0" lvl="0" indent="0" algn="l" rtl="0">
              <a:lnSpc>
                <a:spcPct val="121818"/>
              </a:lnSpc>
              <a:spcBef>
                <a:spcPts val="1600"/>
              </a:spcBef>
              <a:spcAft>
                <a:spcPts val="0"/>
              </a:spcAft>
              <a:buNone/>
            </a:pPr>
            <a:r>
              <a:rPr lang="es-ES" sz="1200" b="1" dirty="0">
                <a:solidFill>
                  <a:schemeClr val="dk1"/>
                </a:solidFill>
                <a:latin typeface="+mj-lt"/>
                <a:ea typeface="Times New Roman"/>
                <a:cs typeface="Times New Roman"/>
                <a:sym typeface="Times New Roman"/>
              </a:rPr>
              <a:t>Capítulo 2A: Tu </a:t>
            </a:r>
            <a:r>
              <a:rPr lang="es-ES" sz="1200" b="1" dirty="0" err="1">
                <a:solidFill>
                  <a:schemeClr val="dk1"/>
                </a:solidFill>
                <a:latin typeface="+mj-lt"/>
                <a:ea typeface="Times New Roman"/>
                <a:cs typeface="Times New Roman"/>
                <a:sym typeface="Times New Roman"/>
              </a:rPr>
              <a:t>dia</a:t>
            </a:r>
            <a:r>
              <a:rPr lang="es-ES" sz="1200" b="1" dirty="0">
                <a:solidFill>
                  <a:schemeClr val="dk1"/>
                </a:solidFill>
                <a:latin typeface="+mj-lt"/>
                <a:ea typeface="Times New Roman"/>
                <a:cs typeface="Times New Roman"/>
                <a:sym typeface="Times New Roman"/>
              </a:rPr>
              <a:t> en la escuela</a:t>
            </a:r>
          </a:p>
          <a:p>
            <a:pPr marL="0" lvl="0" indent="0" algn="l" rtl="0">
              <a:lnSpc>
                <a:spcPct val="121818"/>
              </a:lnSpc>
              <a:spcBef>
                <a:spcPts val="1200"/>
              </a:spcBef>
              <a:spcAft>
                <a:spcPts val="0"/>
              </a:spcAft>
              <a:buNone/>
            </a:pPr>
            <a:r>
              <a:rPr lang="es-ES" sz="1200" b="1" dirty="0">
                <a:solidFill>
                  <a:schemeClr val="dk1"/>
                </a:solidFill>
                <a:latin typeface="+mj-lt"/>
                <a:ea typeface="Times New Roman"/>
                <a:cs typeface="Times New Roman"/>
                <a:sym typeface="Times New Roman"/>
              </a:rPr>
              <a:t>Capítulo 2B Tu sala de clase</a:t>
            </a:r>
          </a:p>
          <a:p>
            <a:pPr marL="63500" lvl="0" indent="0" algn="l" rtl="0">
              <a:lnSpc>
                <a:spcPct val="121818"/>
              </a:lnSpc>
              <a:spcBef>
                <a:spcPts val="1200"/>
              </a:spcBef>
              <a:spcAft>
                <a:spcPts val="0"/>
              </a:spcAft>
              <a:buNone/>
            </a:pPr>
            <a:endParaRPr lang="es-ES" sz="1100" b="1" dirty="0">
              <a:solidFill>
                <a:schemeClr val="dk1"/>
              </a:solidFill>
            </a:endParaRPr>
          </a:p>
          <a:p>
            <a:pPr marL="0" lvl="0" indent="0" algn="l" rtl="0">
              <a:spcBef>
                <a:spcPts val="1200"/>
              </a:spcBef>
              <a:spcAft>
                <a:spcPts val="0"/>
              </a:spcAft>
              <a:buNone/>
            </a:pPr>
            <a:r>
              <a:rPr lang="es-ES" u="sng" dirty="0" err="1"/>
              <a:t>Quarter</a:t>
            </a:r>
            <a:r>
              <a:rPr lang="es-ES" u="sng" dirty="0"/>
              <a:t> 4: Cap. 3 La comida</a:t>
            </a:r>
          </a:p>
          <a:p>
            <a:pPr marL="0" lvl="0" indent="0" algn="l" rtl="0">
              <a:spcBef>
                <a:spcPts val="1600"/>
              </a:spcBef>
              <a:spcAft>
                <a:spcPts val="0"/>
              </a:spcAft>
              <a:buNone/>
            </a:pPr>
            <a:r>
              <a:rPr lang="es-ES" sz="1050" b="1" dirty="0">
                <a:solidFill>
                  <a:schemeClr val="dk1"/>
                </a:solidFill>
              </a:rPr>
              <a:t> </a:t>
            </a:r>
            <a:r>
              <a:rPr lang="es-ES" sz="1200" b="1" dirty="0">
                <a:solidFill>
                  <a:schemeClr val="dk1"/>
                </a:solidFill>
                <a:latin typeface="+mj-lt"/>
                <a:ea typeface="Times New Roman"/>
                <a:cs typeface="Times New Roman"/>
                <a:sym typeface="Times New Roman"/>
              </a:rPr>
              <a:t>Capítulo 3A: Desayuno o almuerzo</a:t>
            </a:r>
          </a:p>
          <a:p>
            <a:pPr marL="0" lvl="0" indent="0" algn="l" rtl="0">
              <a:spcBef>
                <a:spcPts val="1600"/>
              </a:spcBef>
              <a:spcAft>
                <a:spcPts val="0"/>
              </a:spcAft>
              <a:buNone/>
            </a:pPr>
            <a:endParaRPr sz="1100" b="1" dirty="0">
              <a:solidFill>
                <a:schemeClr val="dk1"/>
              </a:solidFill>
              <a:latin typeface="Calibri"/>
              <a:ea typeface="Calibri"/>
              <a:cs typeface="Calibri"/>
              <a:sym typeface="Calibri"/>
            </a:endParaRPr>
          </a:p>
          <a:p>
            <a:pPr marL="0" lvl="0" indent="0" algn="l" rtl="0">
              <a:spcBef>
                <a:spcPts val="1600"/>
              </a:spcBef>
              <a:spcAft>
                <a:spcPts val="1600"/>
              </a:spcAft>
              <a:buNone/>
            </a:pPr>
            <a:endParaRPr sz="1100" b="1"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07DA-979B-EE01-D17D-560C9D81076A}"/>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5FBBCEA6-E213-3161-90AA-35F9F2C3FBB1}"/>
              </a:ext>
            </a:extLst>
          </p:cNvPr>
          <p:cNvSpPr>
            <a:spLocks noGrp="1"/>
          </p:cNvSpPr>
          <p:nvPr>
            <p:ph type="body" idx="1"/>
          </p:nvPr>
        </p:nvSpPr>
        <p:spPr/>
        <p:txBody>
          <a:bodyPr/>
          <a:lstStyle/>
          <a:p>
            <a:endParaRPr lang="en-US"/>
          </a:p>
        </p:txBody>
      </p:sp>
      <p:pic>
        <p:nvPicPr>
          <p:cNvPr id="4" name="Graphic 3">
            <a:extLst>
              <a:ext uri="{FF2B5EF4-FFF2-40B4-BE49-F238E27FC236}">
                <a16:creationId xmlns:a16="http://schemas.microsoft.com/office/drawing/2014/main" id="{1CEC9B31-5534-A951-CA3E-CE510164BC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3810"/>
            <a:ext cx="9144000" cy="5344436"/>
          </a:xfrm>
          <a:prstGeom prst="rect">
            <a:avLst/>
          </a:prstGeom>
        </p:spPr>
      </p:pic>
    </p:spTree>
    <p:extLst>
      <p:ext uri="{BB962C8B-B14F-4D97-AF65-F5344CB8AC3E}">
        <p14:creationId xmlns:p14="http://schemas.microsoft.com/office/powerpoint/2010/main" val="2464019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FC17-D150-F998-75A9-B57EB2AAC8FF}"/>
              </a:ext>
            </a:extLst>
          </p:cNvPr>
          <p:cNvSpPr>
            <a:spLocks noGrp="1"/>
          </p:cNvSpPr>
          <p:nvPr>
            <p:ph type="title"/>
          </p:nvPr>
        </p:nvSpPr>
        <p:spPr/>
        <p:txBody>
          <a:bodyPr/>
          <a:lstStyle/>
          <a:p>
            <a:r>
              <a:rPr lang="en-US" dirty="0"/>
              <a:t>STANDARDS</a:t>
            </a:r>
          </a:p>
        </p:txBody>
      </p:sp>
      <p:sp>
        <p:nvSpPr>
          <p:cNvPr id="3" name="Text Placeholder 2">
            <a:extLst>
              <a:ext uri="{FF2B5EF4-FFF2-40B4-BE49-F238E27FC236}">
                <a16:creationId xmlns:a16="http://schemas.microsoft.com/office/drawing/2014/main" id="{F63A30DD-603C-2627-CE16-4C4CEBC83BE8}"/>
              </a:ext>
            </a:extLst>
          </p:cNvPr>
          <p:cNvSpPr>
            <a:spLocks noGrp="1"/>
          </p:cNvSpPr>
          <p:nvPr>
            <p:ph type="body" idx="1"/>
          </p:nvPr>
        </p:nvSpPr>
        <p:spPr>
          <a:xfrm>
            <a:off x="311700" y="1152475"/>
            <a:ext cx="8520600" cy="3717398"/>
          </a:xfrm>
        </p:spPr>
        <p:txBody>
          <a:bodyPr/>
          <a:lstStyle/>
          <a:p>
            <a:pPr marL="114300" indent="0">
              <a:buNone/>
            </a:pPr>
            <a:r>
              <a:rPr lang="en-US" sz="1200" dirty="0"/>
              <a:t>Both courses will cover the “main” standards of the language each day:</a:t>
            </a:r>
          </a:p>
          <a:p>
            <a:pPr lvl="0"/>
            <a:r>
              <a:rPr lang="en-US" sz="1200" dirty="0"/>
              <a:t>Standard 1 : </a:t>
            </a:r>
            <a:r>
              <a:rPr lang="en-US" sz="1200" b="1" dirty="0"/>
              <a:t>INTERPRETIVE LISTENING</a:t>
            </a:r>
            <a:r>
              <a:rPr lang="en-US" sz="1200" dirty="0"/>
              <a:t>: </a:t>
            </a:r>
          </a:p>
          <a:p>
            <a:pPr marL="114300" indent="0">
              <a:buNone/>
            </a:pPr>
            <a:r>
              <a:rPr lang="en-US" sz="1200" dirty="0"/>
              <a:t>The student will be able to understand and interpret information, concepts, and ideas orally from a variety of culturally authentic sources on a variety of topics in the target language.</a:t>
            </a:r>
          </a:p>
          <a:p>
            <a:pPr lvl="0"/>
            <a:r>
              <a:rPr lang="en-US" sz="1200" dirty="0"/>
              <a:t>Standard 2: </a:t>
            </a:r>
            <a:r>
              <a:rPr lang="en-US" sz="1200" b="1" dirty="0"/>
              <a:t>INTERPRETIVE READING:</a:t>
            </a:r>
            <a:endParaRPr lang="en-US" sz="1200" dirty="0"/>
          </a:p>
          <a:p>
            <a:pPr marL="114300" indent="0">
              <a:buNone/>
            </a:pPr>
            <a:r>
              <a:rPr lang="en-US" sz="1200" dirty="0"/>
              <a:t>The student will be able to understand and interpret information, concepts, and ideas, in writing from a variety of culturally authentic sources on a variety of topics in the target language.</a:t>
            </a:r>
          </a:p>
          <a:p>
            <a:pPr lvl="0"/>
            <a:r>
              <a:rPr lang="en-US" sz="1200" dirty="0"/>
              <a:t>Standard 3: </a:t>
            </a:r>
            <a:r>
              <a:rPr lang="en-US" sz="1200" b="1" dirty="0"/>
              <a:t>INTERPRETIVE COMMUNICATION:</a:t>
            </a:r>
            <a:endParaRPr lang="en-US" sz="1200" dirty="0"/>
          </a:p>
          <a:p>
            <a:pPr marL="114300" indent="0">
              <a:buNone/>
            </a:pPr>
            <a:r>
              <a:rPr lang="en-US" sz="1200" dirty="0"/>
              <a:t>The student will be able to engage in conversations and exchange information, concepts, and ideas orally and in writing with a variety of speakers or readers on a variety of topics in a culturally appropriate context in the target language.</a:t>
            </a:r>
          </a:p>
          <a:p>
            <a:pPr lvl="0"/>
            <a:r>
              <a:rPr lang="en-US" sz="1200" dirty="0"/>
              <a:t>Standard 4: </a:t>
            </a:r>
            <a:r>
              <a:rPr lang="en-US" sz="1200" b="1" dirty="0"/>
              <a:t>PRESENTATIONAL SPEAKING</a:t>
            </a:r>
          </a:p>
          <a:p>
            <a:pPr marL="114300" indent="0">
              <a:buNone/>
            </a:pPr>
            <a:r>
              <a:rPr lang="en-US" sz="1200" dirty="0"/>
              <a:t>The students will be able to present information, concepts, and ideas to an audience of listeners on a variety of topics in a culturally appropriate context in the target language.</a:t>
            </a:r>
          </a:p>
          <a:p>
            <a:r>
              <a:rPr lang="en-US" sz="1200" dirty="0"/>
              <a:t>Standard 5: </a:t>
            </a:r>
            <a:r>
              <a:rPr lang="en-US" sz="1200" b="1" dirty="0"/>
              <a:t>PRESENTATIONAL WRITING:</a:t>
            </a:r>
            <a:endParaRPr lang="en-US" sz="1200" dirty="0"/>
          </a:p>
          <a:p>
            <a:pPr marL="114300" indent="0">
              <a:buNone/>
            </a:pPr>
            <a:r>
              <a:rPr lang="en-US" sz="1200" dirty="0"/>
              <a:t>The students will be able to present information, concepts, and ideas to an audience of readers on a variety of topics in a culturally appropriate context in the target language.</a:t>
            </a:r>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1766466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Comic Sans MS"/>
                <a:ea typeface="Comic Sans MS"/>
                <a:cs typeface="Comic Sans MS"/>
                <a:sym typeface="Comic Sans MS"/>
              </a:rPr>
              <a:t>Good Habits for a Successful Language Learner</a:t>
            </a:r>
            <a:endParaRPr>
              <a:latin typeface="Comic Sans MS"/>
              <a:ea typeface="Comic Sans MS"/>
              <a:cs typeface="Comic Sans MS"/>
              <a:sym typeface="Comic Sans MS"/>
            </a:endParaRPr>
          </a:p>
        </p:txBody>
      </p:sp>
      <p:sp>
        <p:nvSpPr>
          <p:cNvPr id="231" name="Google Shape;231;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Takes risks</a:t>
            </a:r>
            <a:endParaRPr sz="1900">
              <a:latin typeface="Comic Sans MS"/>
              <a:ea typeface="Comic Sans MS"/>
              <a:cs typeface="Comic Sans MS"/>
              <a:sym typeface="Comic Sans MS"/>
            </a:endParaRPr>
          </a:p>
          <a:p>
            <a:pPr marL="914400" lvl="1" indent="-323850" algn="l" rtl="0">
              <a:spcBef>
                <a:spcPts val="0"/>
              </a:spcBef>
              <a:spcAft>
                <a:spcPts val="0"/>
              </a:spcAft>
              <a:buSzPts val="1500"/>
              <a:buFont typeface="Comic Sans MS"/>
              <a:buChar char="○"/>
            </a:pPr>
            <a:r>
              <a:rPr lang="en" sz="1500">
                <a:latin typeface="Comic Sans MS"/>
                <a:ea typeface="Comic Sans MS"/>
                <a:cs typeface="Comic Sans MS"/>
                <a:sym typeface="Comic Sans MS"/>
              </a:rPr>
              <a:t>Is not afraid to speak</a:t>
            </a:r>
            <a:endParaRPr sz="15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Respects the culture differentiation</a:t>
            </a:r>
            <a:endParaRPr sz="1900">
              <a:latin typeface="Comic Sans MS"/>
              <a:ea typeface="Comic Sans MS"/>
              <a:cs typeface="Comic Sans MS"/>
              <a:sym typeface="Comic Sans MS"/>
            </a:endParaRPr>
          </a:p>
          <a:p>
            <a:pPr marL="914400" lvl="1" indent="-323850" algn="l" rtl="0">
              <a:spcBef>
                <a:spcPts val="0"/>
              </a:spcBef>
              <a:spcAft>
                <a:spcPts val="0"/>
              </a:spcAft>
              <a:buSzPts val="1500"/>
              <a:buFont typeface="Comic Sans MS"/>
              <a:buChar char="○"/>
            </a:pPr>
            <a:r>
              <a:rPr lang="en" sz="1500">
                <a:latin typeface="Comic Sans MS"/>
                <a:ea typeface="Comic Sans MS"/>
                <a:cs typeface="Comic Sans MS"/>
                <a:sym typeface="Comic Sans MS"/>
              </a:rPr>
              <a:t>Is not ethnocentric &amp; keeps an open mind</a:t>
            </a:r>
            <a:endParaRPr sz="15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Listens carefully </a:t>
            </a:r>
            <a:endParaRPr sz="19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Uses cognates often</a:t>
            </a:r>
            <a:endParaRPr sz="1900">
              <a:latin typeface="Comic Sans MS"/>
              <a:ea typeface="Comic Sans MS"/>
              <a:cs typeface="Comic Sans MS"/>
              <a:sym typeface="Comic Sans MS"/>
            </a:endParaRPr>
          </a:p>
          <a:p>
            <a:pPr marL="914400" lvl="1" indent="-323850" algn="l" rtl="0">
              <a:spcBef>
                <a:spcPts val="0"/>
              </a:spcBef>
              <a:spcAft>
                <a:spcPts val="0"/>
              </a:spcAft>
              <a:buSzPts val="1500"/>
              <a:buFont typeface="Comic Sans MS"/>
              <a:buChar char="○"/>
            </a:pPr>
            <a:r>
              <a:rPr lang="en" sz="1500">
                <a:latin typeface="Comic Sans MS"/>
                <a:ea typeface="Comic Sans MS"/>
                <a:cs typeface="Comic Sans MS"/>
                <a:sym typeface="Comic Sans MS"/>
              </a:rPr>
              <a:t>Words that sound alike, look alike and mean the same thing</a:t>
            </a:r>
            <a:endParaRPr sz="15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Practices real world content</a:t>
            </a:r>
            <a:endParaRPr sz="1900">
              <a:latin typeface="Comic Sans MS"/>
              <a:ea typeface="Comic Sans MS"/>
              <a:cs typeface="Comic Sans MS"/>
              <a:sym typeface="Comic Sans MS"/>
            </a:endParaRPr>
          </a:p>
          <a:p>
            <a:pPr marL="457200" lvl="0" indent="-349250" algn="l" rtl="0">
              <a:spcBef>
                <a:spcPts val="0"/>
              </a:spcBef>
              <a:spcAft>
                <a:spcPts val="0"/>
              </a:spcAft>
              <a:buSzPts val="1900"/>
              <a:buFont typeface="Comic Sans MS"/>
              <a:buChar char="●"/>
            </a:pPr>
            <a:r>
              <a:rPr lang="en" sz="1900">
                <a:latin typeface="Comic Sans MS"/>
                <a:ea typeface="Comic Sans MS"/>
                <a:cs typeface="Comic Sans MS"/>
                <a:sym typeface="Comic Sans MS"/>
              </a:rPr>
              <a:t>Memorizes vocab </a:t>
            </a:r>
            <a:endParaRPr sz="1900">
              <a:latin typeface="Comic Sans MS"/>
              <a:ea typeface="Comic Sans MS"/>
              <a:cs typeface="Comic Sans MS"/>
              <a:sym typeface="Comic Sans MS"/>
            </a:endParaRPr>
          </a:p>
          <a:p>
            <a:pPr marL="914400" lvl="1" indent="-323850" algn="l" rtl="0">
              <a:spcBef>
                <a:spcPts val="0"/>
              </a:spcBef>
              <a:spcAft>
                <a:spcPts val="0"/>
              </a:spcAft>
              <a:buSzPts val="1500"/>
              <a:buFont typeface="Comic Sans MS"/>
              <a:buChar char="○"/>
            </a:pPr>
            <a:r>
              <a:rPr lang="en" sz="1500">
                <a:latin typeface="Comic Sans MS"/>
                <a:ea typeface="Comic Sans MS"/>
                <a:cs typeface="Comic Sans MS"/>
                <a:sym typeface="Comic Sans MS"/>
              </a:rPr>
              <a:t>Spelling </a:t>
            </a:r>
            <a:endParaRPr sz="1500">
              <a:latin typeface="Comic Sans MS"/>
              <a:ea typeface="Comic Sans MS"/>
              <a:cs typeface="Comic Sans MS"/>
              <a:sym typeface="Comic Sans MS"/>
            </a:endParaRPr>
          </a:p>
          <a:p>
            <a:pPr marL="914400" lvl="1" indent="-323850" algn="l" rtl="0">
              <a:spcBef>
                <a:spcPts val="0"/>
              </a:spcBef>
              <a:spcAft>
                <a:spcPts val="0"/>
              </a:spcAft>
              <a:buSzPts val="1500"/>
              <a:buFont typeface="Comic Sans MS"/>
              <a:buChar char="○"/>
            </a:pPr>
            <a:r>
              <a:rPr lang="en" sz="1500">
                <a:latin typeface="Comic Sans MS"/>
                <a:ea typeface="Comic Sans MS"/>
                <a:cs typeface="Comic Sans MS"/>
                <a:sym typeface="Comic Sans MS"/>
              </a:rPr>
              <a:t>meaning</a:t>
            </a:r>
            <a:endParaRPr sz="1500">
              <a:latin typeface="Comic Sans MS"/>
              <a:ea typeface="Comic Sans MS"/>
              <a:cs typeface="Comic Sans MS"/>
              <a:sym typeface="Comic Sans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Contact Information</a:t>
            </a:r>
            <a:endParaRPr/>
          </a:p>
        </p:txBody>
      </p:sp>
      <p:sp>
        <p:nvSpPr>
          <p:cNvPr id="212" name="Google Shape;212;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t>Need help! I’m here for you ...</a:t>
            </a:r>
            <a:endParaRPr dirty="0"/>
          </a:p>
        </p:txBody>
      </p:sp>
      <p:sp>
        <p:nvSpPr>
          <p:cNvPr id="214" name="Google Shape;214;p26"/>
          <p:cNvSpPr/>
          <p:nvPr/>
        </p:nvSpPr>
        <p:spPr>
          <a:xfrm>
            <a:off x="3692350" y="98600"/>
            <a:ext cx="5376600" cy="3416400"/>
          </a:xfrm>
          <a:prstGeom prst="cloud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dirty="0">
                <a:latin typeface="Comic Sans MS"/>
                <a:ea typeface="Comic Sans MS"/>
                <a:cs typeface="Comic Sans MS"/>
                <a:sym typeface="Comic Sans MS"/>
              </a:rPr>
              <a:t>Allow 24 hours for a response   </a:t>
            </a:r>
            <a:endParaRPr dirty="0">
              <a:latin typeface="Comic Sans MS"/>
              <a:ea typeface="Comic Sans MS"/>
              <a:cs typeface="Comic Sans MS"/>
              <a:sym typeface="Comic Sans MS"/>
            </a:endParaRPr>
          </a:p>
          <a:p>
            <a:pPr marL="0" lvl="0" indent="0" algn="l" rtl="0">
              <a:spcBef>
                <a:spcPts val="0"/>
              </a:spcBef>
              <a:spcAft>
                <a:spcPts val="0"/>
              </a:spcAft>
              <a:buNone/>
            </a:pPr>
            <a:endParaRPr dirty="0"/>
          </a:p>
          <a:p>
            <a:pPr marL="0" lvl="0" indent="0" algn="l" rtl="0">
              <a:spcBef>
                <a:spcPts val="0"/>
              </a:spcBef>
              <a:spcAft>
                <a:spcPts val="0"/>
              </a:spcAft>
              <a:buNone/>
            </a:pPr>
            <a:r>
              <a:rPr lang="en" dirty="0"/>
              <a:t>    </a:t>
            </a:r>
            <a:r>
              <a:rPr lang="en" u="sng" dirty="0">
                <a:solidFill>
                  <a:schemeClr val="hlink"/>
                </a:solidFill>
              </a:rPr>
              <a:t>kelly.clendaniel</a:t>
            </a:r>
            <a:r>
              <a:rPr lang="en" u="sng" dirty="0">
                <a:solidFill>
                  <a:schemeClr val="hlink"/>
                </a:solidFill>
                <a:hlinkClick r:id="rId3"/>
              </a:rPr>
              <a:t>@stjohns.k12.fl.us</a:t>
            </a:r>
            <a:endParaRPr dirty="0"/>
          </a:p>
          <a:p>
            <a:pPr marL="0" lvl="0" indent="0" algn="l" rtl="0">
              <a:spcBef>
                <a:spcPts val="0"/>
              </a:spcBef>
              <a:spcAft>
                <a:spcPts val="0"/>
              </a:spcAft>
              <a:buNone/>
            </a:pPr>
            <a:r>
              <a:rPr lang="en" dirty="0"/>
              <a:t>     </a:t>
            </a:r>
            <a:endParaRPr dirty="0"/>
          </a:p>
          <a:p>
            <a:pPr marL="0" lvl="0" indent="0" algn="l" rtl="0">
              <a:spcBef>
                <a:spcPts val="0"/>
              </a:spcBef>
              <a:spcAft>
                <a:spcPts val="0"/>
              </a:spcAft>
              <a:buNone/>
            </a:pPr>
            <a:r>
              <a:rPr lang="en" dirty="0"/>
              <a:t>     Message me in schoology</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pic>
        <p:nvPicPr>
          <p:cNvPr id="215" name="Google Shape;215;p26"/>
          <p:cNvPicPr preferRelativeResize="0"/>
          <p:nvPr/>
        </p:nvPicPr>
        <p:blipFill rotWithShape="1">
          <a:blip r:embed="rId4">
            <a:alphaModFix/>
          </a:blip>
          <a:srcRect r="29859"/>
          <a:stretch/>
        </p:blipFill>
        <p:spPr>
          <a:xfrm>
            <a:off x="4020325" y="1106467"/>
            <a:ext cx="551675" cy="608721"/>
          </a:xfrm>
          <a:prstGeom prst="rect">
            <a:avLst/>
          </a:prstGeom>
          <a:noFill/>
          <a:ln>
            <a:noFill/>
          </a:ln>
        </p:spPr>
      </p:pic>
      <p:pic>
        <p:nvPicPr>
          <p:cNvPr id="218" name="Google Shape;218;p26"/>
          <p:cNvPicPr preferRelativeResize="0"/>
          <p:nvPr/>
        </p:nvPicPr>
        <p:blipFill>
          <a:blip r:embed="rId5">
            <a:alphaModFix/>
          </a:blip>
          <a:stretch>
            <a:fillRect/>
          </a:stretch>
        </p:blipFill>
        <p:spPr>
          <a:xfrm>
            <a:off x="4108997" y="1761775"/>
            <a:ext cx="551675" cy="4006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AC0DE584A40F478DE3DCE5EB5D7B7E" ma:contentTypeVersion="36" ma:contentTypeDescription="Create a new document." ma:contentTypeScope="" ma:versionID="5479dbc4329b3894edda4c8941b82aaf">
  <xsd:schema xmlns:xsd="http://www.w3.org/2001/XMLSchema" xmlns:xs="http://www.w3.org/2001/XMLSchema" xmlns:p="http://schemas.microsoft.com/office/2006/metadata/properties" xmlns:ns3="15024ede-1ad1-45b3-bd7c-73b1966c0825" xmlns:ns4="ff1d660e-21b4-4e46-a1ee-f3ffd41fbef1" targetNamespace="http://schemas.microsoft.com/office/2006/metadata/properties" ma:root="true" ma:fieldsID="3237cb68e078bccb4e0718993c51b0e5" ns3:_="" ns4:_="">
    <xsd:import namespace="15024ede-1ad1-45b3-bd7c-73b1966c0825"/>
    <xsd:import namespace="ff1d660e-21b4-4e46-a1ee-f3ffd41fbef1"/>
    <xsd:element name="properties">
      <xsd:complexType>
        <xsd:sequence>
          <xsd:element name="documentManagement">
            <xsd:complexType>
              <xsd:all>
                <xsd:element ref="ns3:SharedWithUsers" minOccurs="0"/>
                <xsd:element ref="ns3:SharedWithDetails" minOccurs="0"/>
                <xsd:element ref="ns3:SharingHintHash" minOccurs="0"/>
                <xsd:element ref="ns4:NotebookType" minOccurs="0"/>
                <xsd:element ref="ns4:FolderType" minOccurs="0"/>
                <xsd:element ref="ns4:Owner" minOccurs="0"/>
                <xsd:element ref="ns4:DefaultSectionNames"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CultureName" minOccurs="0"/>
                <xsd:element ref="ns4:Is_Collaboration_Space_Locked" minOccurs="0"/>
                <xsd:element ref="ns3:LastSharedByUser" minOccurs="0"/>
                <xsd:element ref="ns3:LastSharedByTime" minOccurs="0"/>
                <xsd:element ref="ns4:MediaServiceMetadata" minOccurs="0"/>
                <xsd:element ref="ns4:MediaServiceFastMetadata" minOccurs="0"/>
                <xsd:element ref="ns4:Templates" minOccurs="0"/>
                <xsd:element ref="ns4:Self_Registration_Enabled0" minOccurs="0"/>
                <xsd:element ref="ns4:MediaServiceDateTaken" minOccurs="0"/>
                <xsd:element ref="ns4:MediaServiceAutoTags" minOccurs="0"/>
                <xsd:element ref="ns4:TeamsChannelId" minOccurs="0"/>
                <xsd:element ref="ns4:IsNotebookLocked" minOccurs="0"/>
                <xsd:element ref="ns4:MediaServiceOCR" minOccurs="0"/>
                <xsd:element ref="ns4:Math_Settings" minOccurs="0"/>
                <xsd:element ref="ns4:MediaServiceGenerationTime" minOccurs="0"/>
                <xsd:element ref="ns4:MediaServiceEventHashCode" minOccurs="0"/>
                <xsd:element ref="ns4:Distribution_Groups" minOccurs="0"/>
                <xsd:element ref="ns4:LMS_Mappings" minOccurs="0"/>
                <xsd:element ref="ns4:MediaServiceAutoKeyPoints" minOccurs="0"/>
                <xsd:element ref="ns4:MediaServiceKeyPoints" minOccurs="0"/>
                <xsd:element ref="ns4: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24ede-1ad1-45b3-bd7c-73b1966c082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25" nillable="true" ma:displayName="Last Shared By User" ma:description="" ma:internalName="LastSharedByUser" ma:readOnly="true">
      <xsd:simpleType>
        <xsd:restriction base="dms:Note">
          <xsd:maxLength value="255"/>
        </xsd:restriction>
      </xsd:simpleType>
    </xsd:element>
    <xsd:element name="LastSharedByTime" ma:index="26"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f1d660e-21b4-4e46-a1ee-f3ffd41fbef1" elementFormDefault="qualified">
    <xsd:import namespace="http://schemas.microsoft.com/office/2006/documentManagement/types"/>
    <xsd:import namespace="http://schemas.microsoft.com/office/infopath/2007/PartnerControls"/>
    <xsd:element name="NotebookType" ma:index="11" nillable="true" ma:displayName="Notebook Type" ma:indexed="tru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AppVersion" ma:index="15" nillable="true" ma:displayName="App Version" ma:internalName="AppVersion">
      <xsd:simpleType>
        <xsd:restriction base="dms:Text"/>
      </xsd:simpleType>
    </xsd:element>
    <xsd:element name="Teachers" ma:index="16"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7"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8"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9" nillable="true" ma:displayName="Invited Teachers" ma:internalName="Invited_Teachers">
      <xsd:simpleType>
        <xsd:restriction base="dms:Note">
          <xsd:maxLength value="255"/>
        </xsd:restriction>
      </xsd:simpleType>
    </xsd:element>
    <xsd:element name="Invited_Students" ma:index="20" nillable="true" ma:displayName="Invited Students" ma:internalName="Invited_Students">
      <xsd:simpleType>
        <xsd:restriction base="dms:Note">
          <xsd:maxLength value="255"/>
        </xsd:restriction>
      </xsd:simpleType>
    </xsd:element>
    <xsd:element name="Self_Registration_Enabled" ma:index="21" nillable="true" ma:displayName="Self_Registration_Enabled" ma:internalName="Self_Registration_Enabled">
      <xsd:simpleType>
        <xsd:restriction base="dms:Boolean"/>
      </xsd:simpleType>
    </xsd:element>
    <xsd:element name="Has_Teacher_Only_SectionGroup" ma:index="22" nillable="true" ma:displayName="Has Teacher Only SectionGroup" ma:internalName="Has_Teacher_Only_SectionGroup">
      <xsd:simpleType>
        <xsd:restriction base="dms:Boolean"/>
      </xsd:simpleType>
    </xsd:element>
    <xsd:element name="CultureName" ma:index="23" nillable="true" ma:displayName="Culture Name" ma:internalName="CultureName">
      <xsd:simpleType>
        <xsd:restriction base="dms:Text"/>
      </xsd:simpleType>
    </xsd:element>
    <xsd:element name="Is_Collaboration_Space_Locked" ma:index="24" nillable="true" ma:displayName="Is Collaboration Space Locked" ma:internalName="Is_Collaboration_Space_Locked">
      <xsd:simpleType>
        <xsd:restriction base="dms:Boolean"/>
      </xsd:simpleType>
    </xsd:element>
    <xsd:element name="MediaServiceMetadata" ma:index="27" nillable="true" ma:displayName="MediaServiceMetadata" ma:description="" ma:hidden="true" ma:internalName="MediaServiceMetadata" ma:readOnly="true">
      <xsd:simpleType>
        <xsd:restriction base="dms:Note"/>
      </xsd:simpleType>
    </xsd:element>
    <xsd:element name="MediaServiceFastMetadata" ma:index="28" nillable="true" ma:displayName="MediaServiceFastMetadata" ma:description="" ma:hidden="true" ma:internalName="MediaServiceFastMetadata" ma:readOnly="true">
      <xsd:simpleType>
        <xsd:restriction base="dms:Note"/>
      </xsd:simpleType>
    </xsd:element>
    <xsd:element name="Templates" ma:index="29" nillable="true" ma:displayName="Templates" ma:internalName="Templates">
      <xsd:simpleType>
        <xsd:restriction base="dms:Note">
          <xsd:maxLength value="255"/>
        </xsd:restriction>
      </xsd:simpleType>
    </xsd:element>
    <xsd:element name="Self_Registration_Enabled0" ma:index="30" nillable="true" ma:displayName="Self Registration Enabled" ma:internalName="Self_Registration_Enabled0">
      <xsd:simpleType>
        <xsd:restriction base="dms:Boolean"/>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MediaServiceAutoTags" ma:internalName="MediaServiceAutoTags" ma:readOnly="true">
      <xsd:simpleType>
        <xsd:restriction base="dms:Text"/>
      </xsd:simpleType>
    </xsd:element>
    <xsd:element name="TeamsChannelId" ma:index="33" nillable="true" ma:displayName="Teams Channel Id" ma:internalName="TeamsChannelId">
      <xsd:simpleType>
        <xsd:restriction base="dms:Text"/>
      </xsd:simpleType>
    </xsd:element>
    <xsd:element name="IsNotebookLocked" ma:index="34" nillable="true" ma:displayName="Is Notebook Locked" ma:internalName="IsNotebookLocked">
      <xsd:simpleType>
        <xsd:restriction base="dms:Boolean"/>
      </xsd:simpleType>
    </xsd:element>
    <xsd:element name="MediaServiceOCR" ma:index="35" nillable="true" ma:displayName="MediaServiceOCR" ma:internalName="MediaServiceOCR" ma:readOnly="true">
      <xsd:simpleType>
        <xsd:restriction base="dms:Note">
          <xsd:maxLength value="255"/>
        </xsd:restriction>
      </xsd:simpleType>
    </xsd:element>
    <xsd:element name="Math_Settings" ma:index="36" nillable="true" ma:displayName="Math Settings" ma:internalName="Math_Settings">
      <xsd:simpleType>
        <xsd:restriction base="dms:Text"/>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element name="Distribution_Groups" ma:index="39" nillable="true" ma:displayName="Distribution Groups" ma:internalName="Distribution_Groups">
      <xsd:simpleType>
        <xsd:restriction base="dms:Note">
          <xsd:maxLength value="255"/>
        </xsd:restriction>
      </xsd:simpleType>
    </xsd:element>
    <xsd:element name="LMS_Mappings" ma:index="40" nillable="true" ma:displayName="LMS Mappings" ma:internalName="LMS_Mappings">
      <xsd:simpleType>
        <xsd:restriction base="dms:Note">
          <xsd:maxLength value="255"/>
        </xsd:restriction>
      </xsd:simpleType>
    </xsd:element>
    <xsd:element name="MediaServiceAutoKeyPoints" ma:index="41" nillable="true" ma:displayName="MediaServiceAutoKeyPoints" ma:hidden="true" ma:internalName="MediaServiceAutoKeyPoints" ma:readOnly="true">
      <xsd:simpleType>
        <xsd:restriction base="dms:Note"/>
      </xsd:simpleType>
    </xsd:element>
    <xsd:element name="MediaServiceKeyPoints" ma:index="42" nillable="true" ma:displayName="KeyPoints" ma:internalName="MediaServiceKeyPoints" ma:readOnly="true">
      <xsd:simpleType>
        <xsd:restriction base="dms:Note">
          <xsd:maxLength value="255"/>
        </xsd:restriction>
      </xsd:simpleType>
    </xsd:element>
    <xsd:element name="Teams_Channel_Section_Location" ma:index="43" nillable="true" ma:displayName="Teams Channel Section Location" ma:internalName="Teams_Channel_Section_Locat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s_Collaboration_Space_Locked xmlns="ff1d660e-21b4-4e46-a1ee-f3ffd41fbef1" xsi:nil="true"/>
    <Owner xmlns="ff1d660e-21b4-4e46-a1ee-f3ffd41fbef1">
      <UserInfo>
        <DisplayName/>
        <AccountId xsi:nil="true"/>
        <AccountType/>
      </UserInfo>
    </Owner>
    <Students xmlns="ff1d660e-21b4-4e46-a1ee-f3ffd41fbef1">
      <UserInfo>
        <DisplayName/>
        <AccountId xsi:nil="true"/>
        <AccountType/>
      </UserInfo>
    </Students>
    <Has_Teacher_Only_SectionGroup xmlns="ff1d660e-21b4-4e46-a1ee-f3ffd41fbef1" xsi:nil="true"/>
    <Invited_Teachers xmlns="ff1d660e-21b4-4e46-a1ee-f3ffd41fbef1" xsi:nil="true"/>
    <Invited_Students xmlns="ff1d660e-21b4-4e46-a1ee-f3ffd41fbef1" xsi:nil="true"/>
    <CultureName xmlns="ff1d660e-21b4-4e46-a1ee-f3ffd41fbef1" xsi:nil="true"/>
    <Distribution_Groups xmlns="ff1d660e-21b4-4e46-a1ee-f3ffd41fbef1" xsi:nil="true"/>
    <Self_Registration_Enabled0 xmlns="ff1d660e-21b4-4e46-a1ee-f3ffd41fbef1" xsi:nil="true"/>
    <TeamsChannelId xmlns="ff1d660e-21b4-4e46-a1ee-f3ffd41fbef1" xsi:nil="true"/>
    <Teachers xmlns="ff1d660e-21b4-4e46-a1ee-f3ffd41fbef1">
      <UserInfo>
        <DisplayName/>
        <AccountId xsi:nil="true"/>
        <AccountType/>
      </UserInfo>
    </Teachers>
    <Math_Settings xmlns="ff1d660e-21b4-4e46-a1ee-f3ffd41fbef1" xsi:nil="true"/>
    <AppVersion xmlns="ff1d660e-21b4-4e46-a1ee-f3ffd41fbef1" xsi:nil="true"/>
    <LMS_Mappings xmlns="ff1d660e-21b4-4e46-a1ee-f3ffd41fbef1" xsi:nil="true"/>
    <FolderType xmlns="ff1d660e-21b4-4e46-a1ee-f3ffd41fbef1" xsi:nil="true"/>
    <Self_Registration_Enabled xmlns="ff1d660e-21b4-4e46-a1ee-f3ffd41fbef1" xsi:nil="true"/>
    <DefaultSectionNames xmlns="ff1d660e-21b4-4e46-a1ee-f3ffd41fbef1" xsi:nil="true"/>
    <Teams_Channel_Section_Location xmlns="ff1d660e-21b4-4e46-a1ee-f3ffd41fbef1" xsi:nil="true"/>
    <IsNotebookLocked xmlns="ff1d660e-21b4-4e46-a1ee-f3ffd41fbef1" xsi:nil="true"/>
    <NotebookType xmlns="ff1d660e-21b4-4e46-a1ee-f3ffd41fbef1" xsi:nil="true"/>
    <Student_Groups xmlns="ff1d660e-21b4-4e46-a1ee-f3ffd41fbef1">
      <UserInfo>
        <DisplayName/>
        <AccountId xsi:nil="true"/>
        <AccountType/>
      </UserInfo>
    </Student_Groups>
    <Templates xmlns="ff1d660e-21b4-4e46-a1ee-f3ffd41fbef1" xsi:nil="true"/>
  </documentManagement>
</p:properties>
</file>

<file path=customXml/itemProps1.xml><?xml version="1.0" encoding="utf-8"?>
<ds:datastoreItem xmlns:ds="http://schemas.openxmlformats.org/officeDocument/2006/customXml" ds:itemID="{D02238DC-A69B-4450-A278-AEF719452001}">
  <ds:schemaRefs>
    <ds:schemaRef ds:uri="http://schemas.microsoft.com/sharepoint/v3/contenttype/forms"/>
  </ds:schemaRefs>
</ds:datastoreItem>
</file>

<file path=customXml/itemProps2.xml><?xml version="1.0" encoding="utf-8"?>
<ds:datastoreItem xmlns:ds="http://schemas.openxmlformats.org/officeDocument/2006/customXml" ds:itemID="{7B11C34A-5B51-4A0C-89A1-652C84BC4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024ede-1ad1-45b3-bd7c-73b1966c0825"/>
    <ds:schemaRef ds:uri="ff1d660e-21b4-4e46-a1ee-f3ffd41fbe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E81E53-AC18-4FEC-AB1C-DB99DD54FBC8}">
  <ds:schemaRefs>
    <ds:schemaRef ds:uri="http://purl.org/dc/dcmitype/"/>
    <ds:schemaRef ds:uri="15024ede-1ad1-45b3-bd7c-73b1966c0825"/>
    <ds:schemaRef ds:uri="http://schemas.openxmlformats.org/package/2006/metadata/core-properties"/>
    <ds:schemaRef ds:uri="http://schemas.microsoft.com/office/2006/metadata/properties"/>
    <ds:schemaRef ds:uri="http://purl.org/dc/terms/"/>
    <ds:schemaRef ds:uri="http://www.w3.org/XML/1998/namespace"/>
    <ds:schemaRef ds:uri="http://schemas.microsoft.com/office/2006/documentManagement/types"/>
    <ds:schemaRef ds:uri="http://schemas.microsoft.com/office/infopath/2007/PartnerControls"/>
    <ds:schemaRef ds:uri="ff1d660e-21b4-4e46-a1ee-f3ffd41fbef1"/>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TM04033919[[fn=Circuit]]</Template>
  <TotalTime>2042</TotalTime>
  <Words>1161</Words>
  <Application>Microsoft Office PowerPoint</Application>
  <PresentationFormat>On-screen Show (16:9)</PresentationFormat>
  <Paragraphs>124</Paragraphs>
  <Slides>14</Slides>
  <Notes>10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Comic Sans MS</vt:lpstr>
      <vt:lpstr>Calibri</vt:lpstr>
      <vt:lpstr>Arial</vt:lpstr>
      <vt:lpstr>Times New Roman</vt:lpstr>
      <vt:lpstr>Lobster</vt:lpstr>
      <vt:lpstr>Impact</vt:lpstr>
      <vt:lpstr>Simple Light</vt:lpstr>
      <vt:lpstr>PowerPoint Presentation</vt:lpstr>
      <vt:lpstr>All about me</vt:lpstr>
      <vt:lpstr>Supplies</vt:lpstr>
      <vt:lpstr>Textbook &amp; Resources</vt:lpstr>
      <vt:lpstr>Structure</vt:lpstr>
      <vt:lpstr>Important Info:</vt:lpstr>
      <vt:lpstr>Spanish Beginning Course Description: </vt:lpstr>
      <vt:lpstr>Spanish Intermediate Course Description:</vt:lpstr>
      <vt:lpstr>SCHOOLOGY</vt:lpstr>
      <vt:lpstr>Course at a Glance Beginning</vt:lpstr>
      <vt:lpstr>PowerPoint Presentation</vt:lpstr>
      <vt:lpstr>STANDARDS</vt:lpstr>
      <vt:lpstr>Good Habits for a Successful Language Learner</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Johanna P. Santinho</dc:creator>
  <cp:lastModifiedBy>Kelly Clendaniel</cp:lastModifiedBy>
  <cp:revision>18</cp:revision>
  <dcterms:modified xsi:type="dcterms:W3CDTF">2026-08-28T20:00:39Z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0x010100BDAC0DE584A40F478DE3DCE5EB5D7B7E</vt:lpwstr>
  </property>
</Properties>
</file>